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7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8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9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0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1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14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5.xml" ContentType="application/vnd.openxmlformats-officedocument.presentationml.notesSlide+xml"/>
  <Override PartName="/ppt/tags/tag44.xml" ContentType="application/vnd.openxmlformats-officedocument.presentationml.tags+xml"/>
  <Override PartName="/ppt/notesSlides/notesSlide16.xml" ContentType="application/vnd.openxmlformats-officedocument.presentationml.notesSlide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7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notesSlides/notesSlide18.xml" ContentType="application/vnd.openxmlformats-officedocument.presentationml.notesSlide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654" r:id="rId3"/>
    <p:sldMasterId id="2147483956" r:id="rId4"/>
    <p:sldMasterId id="2147483959" r:id="rId5"/>
    <p:sldMasterId id="2147483944" r:id="rId6"/>
    <p:sldMasterId id="2147483943" r:id="rId7"/>
    <p:sldMasterId id="2147483679" r:id="rId8"/>
    <p:sldMasterId id="2147483971" r:id="rId9"/>
    <p:sldMasterId id="2147483978" r:id="rId10"/>
    <p:sldMasterId id="2147483981" r:id="rId11"/>
    <p:sldMasterId id="2147483985" r:id="rId12"/>
  </p:sldMasterIdLst>
  <p:notesMasterIdLst>
    <p:notesMasterId r:id="rId39"/>
  </p:notesMasterIdLst>
  <p:handoutMasterIdLst>
    <p:handoutMasterId r:id="rId40"/>
  </p:handoutMasterIdLst>
  <p:sldIdLst>
    <p:sldId id="2678" r:id="rId13"/>
    <p:sldId id="3099" r:id="rId14"/>
    <p:sldId id="3225" r:id="rId15"/>
    <p:sldId id="3226" r:id="rId16"/>
    <p:sldId id="3227" r:id="rId17"/>
    <p:sldId id="3230" r:id="rId18"/>
    <p:sldId id="3228" r:id="rId19"/>
    <p:sldId id="3253" r:id="rId20"/>
    <p:sldId id="3254" r:id="rId21"/>
    <p:sldId id="3255" r:id="rId22"/>
    <p:sldId id="3256" r:id="rId23"/>
    <p:sldId id="3269" r:id="rId24"/>
    <p:sldId id="3270" r:id="rId25"/>
    <p:sldId id="3271" r:id="rId26"/>
    <p:sldId id="3247" r:id="rId27"/>
    <p:sldId id="3272" r:id="rId28"/>
    <p:sldId id="3257" r:id="rId29"/>
    <p:sldId id="3273" r:id="rId30"/>
    <p:sldId id="3274" r:id="rId31"/>
    <p:sldId id="3250" r:id="rId32"/>
    <p:sldId id="3231" r:id="rId33"/>
    <p:sldId id="3275" r:id="rId34"/>
    <p:sldId id="3276" r:id="rId35"/>
    <p:sldId id="3277" r:id="rId36"/>
    <p:sldId id="3278" r:id="rId37"/>
    <p:sldId id="3242" r:id="rId38"/>
  </p:sldIdLst>
  <p:sldSz cx="10440988" cy="7308850"/>
  <p:notesSz cx="6805613" cy="9939338"/>
  <p:kinsoku lang="ko-KR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anose="020B0604020202020204" pitchFamily="34" charset="0"/>
        <a:ea typeface="HY태고딕"/>
        <a:cs typeface="HY태고딕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anose="020B0604020202020204" pitchFamily="34" charset="0"/>
        <a:ea typeface="HY태고딕"/>
        <a:cs typeface="HY태고딕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anose="020B0604020202020204" pitchFamily="34" charset="0"/>
        <a:ea typeface="HY태고딕"/>
        <a:cs typeface="HY태고딕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anose="020B0604020202020204" pitchFamily="34" charset="0"/>
        <a:ea typeface="HY태고딕"/>
        <a:cs typeface="HY태고딕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1100" kern="1200">
        <a:solidFill>
          <a:schemeClr val="tx1"/>
        </a:solidFill>
        <a:latin typeface="Arial" panose="020B0604020202020204" pitchFamily="34" charset="0"/>
        <a:ea typeface="HY태고딕"/>
        <a:cs typeface="HY태고딕"/>
      </a:defRPr>
    </a:lvl5pPr>
    <a:lvl6pPr marL="2286000" algn="l" defTabSz="914400" rtl="0" eaLnBrk="1" latinLnBrk="1" hangingPunct="1">
      <a:defRPr kumimoji="1" sz="1100" kern="1200">
        <a:solidFill>
          <a:schemeClr val="tx1"/>
        </a:solidFill>
        <a:latin typeface="Arial" panose="020B0604020202020204" pitchFamily="34" charset="0"/>
        <a:ea typeface="HY태고딕"/>
        <a:cs typeface="HY태고딕"/>
      </a:defRPr>
    </a:lvl6pPr>
    <a:lvl7pPr marL="2743200" algn="l" defTabSz="914400" rtl="0" eaLnBrk="1" latinLnBrk="1" hangingPunct="1">
      <a:defRPr kumimoji="1" sz="1100" kern="1200">
        <a:solidFill>
          <a:schemeClr val="tx1"/>
        </a:solidFill>
        <a:latin typeface="Arial" panose="020B0604020202020204" pitchFamily="34" charset="0"/>
        <a:ea typeface="HY태고딕"/>
        <a:cs typeface="HY태고딕"/>
      </a:defRPr>
    </a:lvl7pPr>
    <a:lvl8pPr marL="3200400" algn="l" defTabSz="914400" rtl="0" eaLnBrk="1" latinLnBrk="1" hangingPunct="1">
      <a:defRPr kumimoji="1" sz="1100" kern="1200">
        <a:solidFill>
          <a:schemeClr val="tx1"/>
        </a:solidFill>
        <a:latin typeface="Arial" panose="020B0604020202020204" pitchFamily="34" charset="0"/>
        <a:ea typeface="HY태고딕"/>
        <a:cs typeface="HY태고딕"/>
      </a:defRPr>
    </a:lvl8pPr>
    <a:lvl9pPr marL="3657600" algn="l" defTabSz="914400" rtl="0" eaLnBrk="1" latinLnBrk="1" hangingPunct="1">
      <a:defRPr kumimoji="1" sz="1100" kern="1200">
        <a:solidFill>
          <a:schemeClr val="tx1"/>
        </a:solidFill>
        <a:latin typeface="Arial" panose="020B0604020202020204" pitchFamily="34" charset="0"/>
        <a:ea typeface="HY태고딕"/>
        <a:cs typeface="HY태고딕"/>
      </a:defRPr>
    </a:lvl9pPr>
  </p:defaultTextStyle>
  <p:extLst>
    <p:ext uri="{521415D9-36F7-43E2-AB2F-B90AF26B5E84}">
      <p14:sectionLst xmlns:p14="http://schemas.microsoft.com/office/powerpoint/2010/main">
        <p14:section name="기본 구역" id="{A30BFE52-94CF-45CE-9D1C-DBD360DA59A3}">
          <p14:sldIdLst>
            <p14:sldId id="2678"/>
            <p14:sldId id="3099"/>
          </p14:sldIdLst>
        </p14:section>
        <p14:section name="메인화면" id="{50974587-40DD-41E4-A1CC-24068BCA604D}">
          <p14:sldIdLst>
            <p14:sldId id="3225"/>
            <p14:sldId id="3226"/>
            <p14:sldId id="3227"/>
            <p14:sldId id="3230"/>
          </p14:sldIdLst>
        </p14:section>
        <p14:section name="서비스 관리" id="{0B9B54A2-4F4F-459B-9EDF-A9CCCA193BD1}">
          <p14:sldIdLst>
            <p14:sldId id="3228"/>
            <p14:sldId id="3253"/>
            <p14:sldId id="3254"/>
            <p14:sldId id="3255"/>
            <p14:sldId id="3256"/>
            <p14:sldId id="3269"/>
            <p14:sldId id="3270"/>
            <p14:sldId id="3271"/>
            <p14:sldId id="3247"/>
            <p14:sldId id="3272"/>
            <p14:sldId id="3257"/>
            <p14:sldId id="3273"/>
            <p14:sldId id="3274"/>
            <p14:sldId id="3250"/>
          </p14:sldIdLst>
        </p14:section>
        <p14:section name="FAQ 관리" id="{330BC43D-DAED-4DED-877D-A54DBDD8AA84}">
          <p14:sldIdLst>
            <p14:sldId id="3231"/>
            <p14:sldId id="3275"/>
            <p14:sldId id="3276"/>
            <p14:sldId id="3277"/>
            <p14:sldId id="3278"/>
            <p14:sldId id="32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89">
          <p15:clr>
            <a:srgbClr val="A4A3A4"/>
          </p15:clr>
        </p15:guide>
        <p15:guide id="2" pos="6277">
          <p15:clr>
            <a:srgbClr val="A4A3A4"/>
          </p15:clr>
        </p15:guide>
        <p15:guide id="3" pos="300">
          <p15:clr>
            <a:srgbClr val="A4A3A4"/>
          </p15:clr>
        </p15:guide>
        <p15:guide id="4" pos="3288">
          <p15:clr>
            <a:srgbClr val="A4A3A4"/>
          </p15:clr>
        </p15:guide>
        <p15:guide id="5" pos="95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68026"/>
    <a:srgbClr val="FF9900"/>
    <a:srgbClr val="AC75D5"/>
    <a:srgbClr val="FF3300"/>
    <a:srgbClr val="2A2E39"/>
    <a:srgbClr val="A39F9E"/>
    <a:srgbClr val="D9D9D9"/>
    <a:srgbClr val="C8252B"/>
    <a:srgbClr val="FFCC66"/>
    <a:srgbClr val="66D0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559" autoAdjust="0"/>
  </p:normalViewPr>
  <p:slideViewPr>
    <p:cSldViewPr>
      <p:cViewPr varScale="1">
        <p:scale>
          <a:sx n="105" d="100"/>
          <a:sy n="105" d="100"/>
        </p:scale>
        <p:origin x="1266" y="90"/>
      </p:cViewPr>
      <p:guideLst>
        <p:guide orient="horz" pos="4389"/>
        <p:guide pos="6277"/>
        <p:guide pos="300"/>
        <p:guide pos="3288"/>
        <p:guide pos="95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432"/>
    </p:cViewPr>
  </p:sorterViewPr>
  <p:notesViewPr>
    <p:cSldViewPr>
      <p:cViewPr varScale="1">
        <p:scale>
          <a:sx n="76" d="100"/>
          <a:sy n="76" d="100"/>
        </p:scale>
        <p:origin x="2286" y="90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viewProps" Target="viewProps.xml"/><Relationship Id="rId7" Type="http://schemas.openxmlformats.org/officeDocument/2006/relationships/slideMaster" Target="slideMasters/slideMaster5.xml"/><Relationship Id="rId2" Type="http://schemas.openxmlformats.org/officeDocument/2006/relationships/customXml" Target="../customXml/item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4.xml"/><Relationship Id="rId11" Type="http://schemas.openxmlformats.org/officeDocument/2006/relationships/slideMaster" Target="slideMasters/slideMaster9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handoutMaster" Target="handoutMasters/handoutMaster1.xml"/><Relationship Id="rId5" Type="http://schemas.openxmlformats.org/officeDocument/2006/relationships/slideMaster" Target="slideMasters/slideMaster3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8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2.xml"/><Relationship Id="rId9" Type="http://schemas.openxmlformats.org/officeDocument/2006/relationships/slideMaster" Target="slideMasters/slideMaster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heme" Target="theme/theme1.xml"/><Relationship Id="rId8" Type="http://schemas.openxmlformats.org/officeDocument/2006/relationships/slideMaster" Target="slideMasters/slideMaster6.xml"/><Relationship Id="rId3" Type="http://schemas.openxmlformats.org/officeDocument/2006/relationships/slideMaster" Target="slideMasters/slideMaster1.xml"/><Relationship Id="rId12" Type="http://schemas.openxmlformats.org/officeDocument/2006/relationships/slideMaster" Target="slideMasters/slideMaster10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1422026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71525" y="639763"/>
            <a:ext cx="5297488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" name="슬라이드 노트 개체 틀 2"/>
          <p:cNvSpPr>
            <a:spLocks noGrp="1"/>
          </p:cNvSpPr>
          <p:nvPr>
            <p:ph type="body" sz="quarter" idx="3"/>
          </p:nvPr>
        </p:nvSpPr>
        <p:spPr bwMode="auto">
          <a:xfrm>
            <a:off x="679767" y="4721901"/>
            <a:ext cx="5446079" cy="4472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797" tIns="45900" rIns="91797" bIns="459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173576675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lnSpc>
        <a:spcPct val="90000"/>
      </a:lnSpc>
      <a:spcBef>
        <a:spcPct val="4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27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51637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6897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6005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4394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89815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69774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76484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7834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106219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8532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0195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98687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670630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75382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1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1911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9439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638449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3793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2907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83392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0676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748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14246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6643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Documents and Settings\sktelecom\바탕 화면\무제 폴더\5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10475913" cy="735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b="1" smtClean="0"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83311442"/>
      </p:ext>
    </p:extLst>
  </p:cSld>
  <p:clrMapOvr>
    <a:masterClrMapping/>
  </p:clrMapOvr>
  <p:hf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4008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2788" y="1822450"/>
            <a:ext cx="9004300" cy="3040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2788" y="4891088"/>
            <a:ext cx="9004300" cy="15986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698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17550" y="1946275"/>
            <a:ext cx="4425950" cy="46370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295900" y="1946275"/>
            <a:ext cx="4427538" cy="46370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0910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38" y="388938"/>
            <a:ext cx="9005887" cy="14128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9138" y="1792288"/>
            <a:ext cx="4416425" cy="8778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19138" y="2670175"/>
            <a:ext cx="4416425" cy="39258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86375" y="1792288"/>
            <a:ext cx="4438650" cy="8778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286375" y="2670175"/>
            <a:ext cx="4438650" cy="39258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473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6574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392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38" y="487363"/>
            <a:ext cx="3367087" cy="1704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8650" y="1052513"/>
            <a:ext cx="5286375" cy="5194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19138" y="2192338"/>
            <a:ext cx="3367087" cy="40624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0292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38" y="487363"/>
            <a:ext cx="3367087" cy="1704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438650" y="1052513"/>
            <a:ext cx="5286375" cy="51943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19138" y="2192338"/>
            <a:ext cx="3367087" cy="40624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6908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80238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72363" y="388938"/>
            <a:ext cx="2251075" cy="61944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17550" y="388938"/>
            <a:ext cx="6602413" cy="61944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579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+mn-ea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4001961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4925" y="1195388"/>
            <a:ext cx="7831138" cy="25447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4925" y="3838575"/>
            <a:ext cx="7831138" cy="17653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10331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22125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2788" y="1822450"/>
            <a:ext cx="9004300" cy="304006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2788" y="4891088"/>
            <a:ext cx="9004300" cy="1598612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60160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17550" y="1946275"/>
            <a:ext cx="4425950" cy="46370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295900" y="1946275"/>
            <a:ext cx="4427538" cy="46370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2604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38" y="388938"/>
            <a:ext cx="9005887" cy="14128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9138" y="1792288"/>
            <a:ext cx="4416425" cy="8778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19138" y="2670175"/>
            <a:ext cx="4416425" cy="39258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86375" y="1792288"/>
            <a:ext cx="4438650" cy="8778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286375" y="2670175"/>
            <a:ext cx="4438650" cy="39258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103604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724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236275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38" y="487363"/>
            <a:ext cx="3367087" cy="1704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8650" y="1052513"/>
            <a:ext cx="5286375" cy="51943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19138" y="2192338"/>
            <a:ext cx="3367087" cy="40624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8847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38" y="487363"/>
            <a:ext cx="3367087" cy="1704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438650" y="1052513"/>
            <a:ext cx="5286375" cy="51943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19138" y="2192338"/>
            <a:ext cx="3367087" cy="406241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277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1287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6529882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72363" y="388938"/>
            <a:ext cx="2251075" cy="61944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17550" y="388938"/>
            <a:ext cx="6602413" cy="61944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7365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7" descr="2-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1" t="5249" r="2161" b="5249"/>
          <a:stretch>
            <a:fillRect/>
          </a:stretch>
        </p:blipFill>
        <p:spPr bwMode="gray">
          <a:xfrm>
            <a:off x="755650" y="657225"/>
            <a:ext cx="1119188" cy="430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89075" y="2284413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/>
              <a:t> </a:t>
            </a:r>
          </a:p>
        </p:txBody>
      </p:sp>
      <p:sp>
        <p:nvSpPr>
          <p:cNvPr id="389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89075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smtClean="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616254"/>
      </p:ext>
    </p:extLst>
  </p:cSld>
  <p:clrMapOvr>
    <a:masterClrMapping/>
  </p:clrMapOvr>
  <p:hf hdr="0" ftr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195980982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07143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81188870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48680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C:\Documents and Settings\sktelecom\바탕 화면\무제 폴더\5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38" y="0"/>
            <a:ext cx="10475913" cy="735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90663" y="2286000"/>
            <a:ext cx="7473950" cy="838200"/>
          </a:xfrm>
        </p:spPr>
        <p:txBody>
          <a:bodyPr/>
          <a:lstStyle>
            <a:lvl1pPr>
              <a:defRPr sz="4200" smtClean="0"/>
            </a:lvl1pPr>
          </a:lstStyle>
          <a:p>
            <a:r>
              <a:rPr lang="ko-KR" altLang="en-US"/>
              <a:t>마스터 제목 스타일 편집</a:t>
            </a:r>
            <a:endParaRPr lang="en-US" altLang="ko-KR"/>
          </a:p>
        </p:txBody>
      </p:sp>
      <p:sp>
        <p:nvSpPr>
          <p:cNvPr id="29764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90663" y="3195638"/>
            <a:ext cx="7473950" cy="576262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100" b="1" smtClean="0"/>
            </a:lvl1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53193171"/>
      </p:ext>
    </p:extLst>
  </p:cSld>
  <p:clrMapOvr>
    <a:masterClrMapping/>
  </p:clrMapOvr>
  <p:hf hdr="0" ft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marR="0" indent="-228600" algn="l" defTabSz="914400" rtl="0" eaLnBrk="0" fontAlgn="base" latinLnBrk="1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70000"/>
              <a:buFont typeface="+mj-lt"/>
              <a:buAutoNum type="arabicPeriod"/>
              <a:tabLst/>
              <a:defRPr b="1">
                <a:latin typeface="+mn-ea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</p:txBody>
      </p:sp>
    </p:spTree>
    <p:extLst>
      <p:ext uri="{BB962C8B-B14F-4D97-AF65-F5344CB8AC3E}">
        <p14:creationId xmlns:p14="http://schemas.microsoft.com/office/powerpoint/2010/main" val="73492065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744866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2931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/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6930319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41327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244475"/>
            <a:ext cx="9356725" cy="3603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39577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화면설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41910" y="372485"/>
            <a:ext cx="7903784" cy="6906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97" dirty="0">
              <a:solidFill>
                <a:prstClr val="white"/>
              </a:solidFill>
              <a:latin typeface="+mn-ea"/>
            </a:endParaRPr>
          </a:p>
        </p:txBody>
      </p:sp>
      <p:graphicFrame>
        <p:nvGraphicFramePr>
          <p:cNvPr id="13" name="Group 47"/>
          <p:cNvGraphicFramePr>
            <a:graphicFrameLocks noGrp="1"/>
          </p:cNvGraphicFramePr>
          <p:nvPr userDrawn="1">
            <p:extLst/>
          </p:nvPr>
        </p:nvGraphicFramePr>
        <p:xfrm>
          <a:off x="45182" y="45006"/>
          <a:ext cx="10331557" cy="290626"/>
        </p:xfrm>
        <a:graphic>
          <a:graphicData uri="http://schemas.openxmlformats.org/drawingml/2006/table">
            <a:tbl>
              <a:tblPr/>
              <a:tblGrid>
                <a:gridCol w="625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1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72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6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2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3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3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3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윤리경영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Directory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P.NAME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P.CODE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305123" y="45007"/>
            <a:ext cx="3192533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경로 입력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079943" y="45007"/>
            <a:ext cx="1716739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페이지명 입력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7358889" y="45007"/>
            <a:ext cx="1174611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페이지코드 입력</a:t>
            </a:r>
          </a:p>
        </p:txBody>
      </p:sp>
    </p:spTree>
    <p:extLst>
      <p:ext uri="{BB962C8B-B14F-4D97-AF65-F5344CB8AC3E}">
        <p14:creationId xmlns:p14="http://schemas.microsoft.com/office/powerpoint/2010/main" val="35849374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7550" y="388938"/>
            <a:ext cx="9005888" cy="14128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2953025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화면설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41910" y="372485"/>
            <a:ext cx="7903784" cy="6906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97" dirty="0">
              <a:solidFill>
                <a:prstClr val="white"/>
              </a:solidFill>
              <a:latin typeface="+mn-ea"/>
            </a:endParaRPr>
          </a:p>
        </p:txBody>
      </p:sp>
      <p:graphicFrame>
        <p:nvGraphicFramePr>
          <p:cNvPr id="13" name="Group 47"/>
          <p:cNvGraphicFramePr>
            <a:graphicFrameLocks noGrp="1"/>
          </p:cNvGraphicFramePr>
          <p:nvPr userDrawn="1">
            <p:extLst/>
          </p:nvPr>
        </p:nvGraphicFramePr>
        <p:xfrm>
          <a:off x="45182" y="45006"/>
          <a:ext cx="10331557" cy="290626"/>
        </p:xfrm>
        <a:graphic>
          <a:graphicData uri="http://schemas.openxmlformats.org/drawingml/2006/table">
            <a:tbl>
              <a:tblPr/>
              <a:tblGrid>
                <a:gridCol w="625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1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72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6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2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3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3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3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윤리경영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Directory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P.NAME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P.CODE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305123" y="45007"/>
            <a:ext cx="3192533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경로 입력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079943" y="45007"/>
            <a:ext cx="1716739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페이지명 입력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7358889" y="45007"/>
            <a:ext cx="1174611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페이지코드 입력</a:t>
            </a:r>
          </a:p>
        </p:txBody>
      </p:sp>
    </p:spTree>
    <p:extLst>
      <p:ext uri="{BB962C8B-B14F-4D97-AF65-F5344CB8AC3E}">
        <p14:creationId xmlns:p14="http://schemas.microsoft.com/office/powerpoint/2010/main" val="334130772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7550" y="388938"/>
            <a:ext cx="9005888" cy="14128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4027015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5124" y="1196148"/>
            <a:ext cx="7830741" cy="2544563"/>
          </a:xfrm>
        </p:spPr>
        <p:txBody>
          <a:bodyPr anchor="b"/>
          <a:lstStyle>
            <a:lvl1pPr algn="ctr">
              <a:defRPr sz="513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5124" y="3838839"/>
            <a:ext cx="7830741" cy="1764613"/>
          </a:xfrm>
        </p:spPr>
        <p:txBody>
          <a:bodyPr/>
          <a:lstStyle>
            <a:lvl1pPr marL="0" indent="0" algn="ctr">
              <a:buNone/>
              <a:defRPr sz="2055"/>
            </a:lvl1pPr>
            <a:lvl2pPr marL="391546" indent="0" algn="ctr">
              <a:buNone/>
              <a:defRPr sz="1713"/>
            </a:lvl2pPr>
            <a:lvl3pPr marL="783092" indent="0" algn="ctr">
              <a:buNone/>
              <a:defRPr sz="1542"/>
            </a:lvl3pPr>
            <a:lvl4pPr marL="1174638" indent="0" algn="ctr">
              <a:buNone/>
              <a:defRPr sz="1370"/>
            </a:lvl4pPr>
            <a:lvl5pPr marL="1566184" indent="0" algn="ctr">
              <a:buNone/>
              <a:defRPr sz="1370"/>
            </a:lvl5pPr>
            <a:lvl6pPr marL="1957730" indent="0" algn="ctr">
              <a:buNone/>
              <a:defRPr sz="1370"/>
            </a:lvl6pPr>
            <a:lvl7pPr marL="2349276" indent="0" algn="ctr">
              <a:buNone/>
              <a:defRPr sz="1370"/>
            </a:lvl7pPr>
            <a:lvl8pPr marL="2740823" indent="0" algn="ctr">
              <a:buNone/>
              <a:defRPr sz="1370"/>
            </a:lvl8pPr>
            <a:lvl9pPr marL="3132369" indent="0" algn="ctr">
              <a:buNone/>
              <a:defRPr sz="137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08317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5425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2380" y="1822138"/>
            <a:ext cx="9005352" cy="3040278"/>
          </a:xfrm>
        </p:spPr>
        <p:txBody>
          <a:bodyPr anchor="b"/>
          <a:lstStyle>
            <a:lvl1pPr>
              <a:defRPr sz="5138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2380" y="4891178"/>
            <a:ext cx="9005352" cy="1598810"/>
          </a:xfrm>
        </p:spPr>
        <p:txBody>
          <a:bodyPr/>
          <a:lstStyle>
            <a:lvl1pPr marL="0" indent="0">
              <a:buNone/>
              <a:defRPr sz="2055">
                <a:solidFill>
                  <a:schemeClr val="tx1">
                    <a:tint val="75000"/>
                  </a:schemeClr>
                </a:solidFill>
              </a:defRPr>
            </a:lvl1pPr>
            <a:lvl2pPr marL="391546" indent="0">
              <a:buNone/>
              <a:defRPr sz="1713">
                <a:solidFill>
                  <a:schemeClr val="tx1">
                    <a:tint val="75000"/>
                  </a:schemeClr>
                </a:solidFill>
              </a:defRPr>
            </a:lvl2pPr>
            <a:lvl3pPr marL="783092" indent="0">
              <a:buNone/>
              <a:defRPr sz="1542">
                <a:solidFill>
                  <a:schemeClr val="tx1">
                    <a:tint val="75000"/>
                  </a:schemeClr>
                </a:solidFill>
              </a:defRPr>
            </a:lvl3pPr>
            <a:lvl4pPr marL="1174638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4pPr>
            <a:lvl5pPr marL="1566184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5pPr>
            <a:lvl6pPr marL="1957730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6pPr>
            <a:lvl7pPr marL="2349276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7pPr>
            <a:lvl8pPr marL="2740823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8pPr>
            <a:lvl9pPr marL="3132369" indent="0">
              <a:buNone/>
              <a:defRPr sz="137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83341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717818" y="1945643"/>
            <a:ext cx="4437420" cy="4637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285750" y="1945643"/>
            <a:ext cx="4437420" cy="463739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50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4659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78" y="389129"/>
            <a:ext cx="9005352" cy="1412706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9178" y="1791684"/>
            <a:ext cx="4417027" cy="878077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546" indent="0">
              <a:buNone/>
              <a:defRPr sz="1713" b="1"/>
            </a:lvl2pPr>
            <a:lvl3pPr marL="783092" indent="0">
              <a:buNone/>
              <a:defRPr sz="1542" b="1"/>
            </a:lvl3pPr>
            <a:lvl4pPr marL="1174638" indent="0">
              <a:buNone/>
              <a:defRPr sz="1370" b="1"/>
            </a:lvl4pPr>
            <a:lvl5pPr marL="1566184" indent="0">
              <a:buNone/>
              <a:defRPr sz="1370" b="1"/>
            </a:lvl5pPr>
            <a:lvl6pPr marL="1957730" indent="0">
              <a:buNone/>
              <a:defRPr sz="1370" b="1"/>
            </a:lvl6pPr>
            <a:lvl7pPr marL="2349276" indent="0">
              <a:buNone/>
              <a:defRPr sz="1370" b="1"/>
            </a:lvl7pPr>
            <a:lvl8pPr marL="2740823" indent="0">
              <a:buNone/>
              <a:defRPr sz="1370" b="1"/>
            </a:lvl8pPr>
            <a:lvl9pPr marL="3132369" indent="0">
              <a:buNone/>
              <a:defRPr sz="137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719178" y="2669760"/>
            <a:ext cx="4417027" cy="39268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285750" y="1791684"/>
            <a:ext cx="4438780" cy="878077"/>
          </a:xfrm>
        </p:spPr>
        <p:txBody>
          <a:bodyPr anchor="b"/>
          <a:lstStyle>
            <a:lvl1pPr marL="0" indent="0">
              <a:buNone/>
              <a:defRPr sz="2055" b="1"/>
            </a:lvl1pPr>
            <a:lvl2pPr marL="391546" indent="0">
              <a:buNone/>
              <a:defRPr sz="1713" b="1"/>
            </a:lvl2pPr>
            <a:lvl3pPr marL="783092" indent="0">
              <a:buNone/>
              <a:defRPr sz="1542" b="1"/>
            </a:lvl3pPr>
            <a:lvl4pPr marL="1174638" indent="0">
              <a:buNone/>
              <a:defRPr sz="1370" b="1"/>
            </a:lvl4pPr>
            <a:lvl5pPr marL="1566184" indent="0">
              <a:buNone/>
              <a:defRPr sz="1370" b="1"/>
            </a:lvl5pPr>
            <a:lvl6pPr marL="1957730" indent="0">
              <a:buNone/>
              <a:defRPr sz="1370" b="1"/>
            </a:lvl6pPr>
            <a:lvl7pPr marL="2349276" indent="0">
              <a:buNone/>
              <a:defRPr sz="1370" b="1"/>
            </a:lvl7pPr>
            <a:lvl8pPr marL="2740823" indent="0">
              <a:buNone/>
              <a:defRPr sz="1370" b="1"/>
            </a:lvl8pPr>
            <a:lvl9pPr marL="3132369" indent="0">
              <a:buNone/>
              <a:defRPr sz="137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285750" y="2669760"/>
            <a:ext cx="4438780" cy="392681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4903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00028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3525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78" y="487257"/>
            <a:ext cx="3367490" cy="1705398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438780" y="1052339"/>
            <a:ext cx="5285750" cy="5194021"/>
          </a:xfrm>
        </p:spPr>
        <p:txBody>
          <a:bodyPr/>
          <a:lstStyle>
            <a:lvl1pPr>
              <a:defRPr sz="2740"/>
            </a:lvl1pPr>
            <a:lvl2pPr>
              <a:defRPr sz="2398"/>
            </a:lvl2pPr>
            <a:lvl3pPr>
              <a:defRPr sz="2055"/>
            </a:lvl3pPr>
            <a:lvl4pPr>
              <a:defRPr sz="1713"/>
            </a:lvl4pPr>
            <a:lvl5pPr>
              <a:defRPr sz="1713"/>
            </a:lvl5pPr>
            <a:lvl6pPr>
              <a:defRPr sz="1713"/>
            </a:lvl6pPr>
            <a:lvl7pPr>
              <a:defRPr sz="1713"/>
            </a:lvl7pPr>
            <a:lvl8pPr>
              <a:defRPr sz="1713"/>
            </a:lvl8pPr>
            <a:lvl9pPr>
              <a:defRPr sz="1713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19178" y="2192655"/>
            <a:ext cx="3367490" cy="4062165"/>
          </a:xfrm>
        </p:spPr>
        <p:txBody>
          <a:bodyPr/>
          <a:lstStyle>
            <a:lvl1pPr marL="0" indent="0">
              <a:buNone/>
              <a:defRPr sz="1370"/>
            </a:lvl1pPr>
            <a:lvl2pPr marL="391546" indent="0">
              <a:buNone/>
              <a:defRPr sz="1199"/>
            </a:lvl2pPr>
            <a:lvl3pPr marL="783092" indent="0">
              <a:buNone/>
              <a:defRPr sz="1028"/>
            </a:lvl3pPr>
            <a:lvl4pPr marL="1174638" indent="0">
              <a:buNone/>
              <a:defRPr sz="856"/>
            </a:lvl4pPr>
            <a:lvl5pPr marL="1566184" indent="0">
              <a:buNone/>
              <a:defRPr sz="856"/>
            </a:lvl5pPr>
            <a:lvl6pPr marL="1957730" indent="0">
              <a:buNone/>
              <a:defRPr sz="856"/>
            </a:lvl6pPr>
            <a:lvl7pPr marL="2349276" indent="0">
              <a:buNone/>
              <a:defRPr sz="856"/>
            </a:lvl7pPr>
            <a:lvl8pPr marL="2740823" indent="0">
              <a:buNone/>
              <a:defRPr sz="856"/>
            </a:lvl8pPr>
            <a:lvl9pPr marL="3132369" indent="0">
              <a:buNone/>
              <a:defRPr sz="85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9733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9178" y="487257"/>
            <a:ext cx="3367490" cy="1705398"/>
          </a:xfrm>
        </p:spPr>
        <p:txBody>
          <a:bodyPr anchor="b"/>
          <a:lstStyle>
            <a:lvl1pPr>
              <a:defRPr sz="274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438780" y="1052339"/>
            <a:ext cx="5285750" cy="5194021"/>
          </a:xfrm>
        </p:spPr>
        <p:txBody>
          <a:bodyPr/>
          <a:lstStyle>
            <a:lvl1pPr marL="0" indent="0">
              <a:buNone/>
              <a:defRPr sz="2740"/>
            </a:lvl1pPr>
            <a:lvl2pPr marL="391546" indent="0">
              <a:buNone/>
              <a:defRPr sz="2398"/>
            </a:lvl2pPr>
            <a:lvl3pPr marL="783092" indent="0">
              <a:buNone/>
              <a:defRPr sz="2055"/>
            </a:lvl3pPr>
            <a:lvl4pPr marL="1174638" indent="0">
              <a:buNone/>
              <a:defRPr sz="1713"/>
            </a:lvl4pPr>
            <a:lvl5pPr marL="1566184" indent="0">
              <a:buNone/>
              <a:defRPr sz="1713"/>
            </a:lvl5pPr>
            <a:lvl6pPr marL="1957730" indent="0">
              <a:buNone/>
              <a:defRPr sz="1713"/>
            </a:lvl6pPr>
            <a:lvl7pPr marL="2349276" indent="0">
              <a:buNone/>
              <a:defRPr sz="1713"/>
            </a:lvl7pPr>
            <a:lvl8pPr marL="2740823" indent="0">
              <a:buNone/>
              <a:defRPr sz="1713"/>
            </a:lvl8pPr>
            <a:lvl9pPr marL="3132369" indent="0">
              <a:buNone/>
              <a:defRPr sz="1713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719178" y="2192655"/>
            <a:ext cx="3367490" cy="4062165"/>
          </a:xfrm>
        </p:spPr>
        <p:txBody>
          <a:bodyPr/>
          <a:lstStyle>
            <a:lvl1pPr marL="0" indent="0">
              <a:buNone/>
              <a:defRPr sz="1370"/>
            </a:lvl1pPr>
            <a:lvl2pPr marL="391546" indent="0">
              <a:buNone/>
              <a:defRPr sz="1199"/>
            </a:lvl2pPr>
            <a:lvl3pPr marL="783092" indent="0">
              <a:buNone/>
              <a:defRPr sz="1028"/>
            </a:lvl3pPr>
            <a:lvl4pPr marL="1174638" indent="0">
              <a:buNone/>
              <a:defRPr sz="856"/>
            </a:lvl4pPr>
            <a:lvl5pPr marL="1566184" indent="0">
              <a:buNone/>
              <a:defRPr sz="856"/>
            </a:lvl5pPr>
            <a:lvl6pPr marL="1957730" indent="0">
              <a:buNone/>
              <a:defRPr sz="856"/>
            </a:lvl6pPr>
            <a:lvl7pPr marL="2349276" indent="0">
              <a:buNone/>
              <a:defRPr sz="856"/>
            </a:lvl7pPr>
            <a:lvl8pPr marL="2740823" indent="0">
              <a:buNone/>
              <a:defRPr sz="856"/>
            </a:lvl8pPr>
            <a:lvl9pPr marL="3132369" indent="0">
              <a:buNone/>
              <a:defRPr sz="856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1569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705373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471832" y="389128"/>
            <a:ext cx="2251338" cy="619391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717818" y="389128"/>
            <a:ext cx="6623502" cy="619391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07BDE8-45EE-446C-B379-37A3757EE64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2021-05-10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88020-A315-4ACE-BBF1-C2D6A42B03B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61398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개정이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3"/>
          <p:cNvSpPr>
            <a:spLocks noChangeShapeType="1"/>
          </p:cNvSpPr>
          <p:nvPr userDrawn="1"/>
        </p:nvSpPr>
        <p:spPr bwMode="auto">
          <a:xfrm>
            <a:off x="364780" y="642883"/>
            <a:ext cx="9713724" cy="20174"/>
          </a:xfrm>
          <a:prstGeom prst="line">
            <a:avLst/>
          </a:prstGeom>
          <a:noFill/>
          <a:ln w="19050">
            <a:solidFill>
              <a:srgbClr val="EAEAEA"/>
            </a:solidFill>
            <a:round/>
            <a:headEnd/>
            <a:tailEnd/>
          </a:ln>
          <a:effectLst/>
        </p:spPr>
        <p:txBody>
          <a:bodyPr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1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5pPr>
            <a:lvl6pPr marL="2286000" algn="l" defTabSz="914400" rtl="0" eaLnBrk="1" latinLnBrk="1" hangingPunct="1">
              <a:defRPr kumimoji="1" sz="11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6pPr>
            <a:lvl7pPr marL="2743200" algn="l" defTabSz="914400" rtl="0" eaLnBrk="1" latinLnBrk="1" hangingPunct="1">
              <a:defRPr kumimoji="1" sz="11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7pPr>
            <a:lvl8pPr marL="3200400" algn="l" defTabSz="914400" rtl="0" eaLnBrk="1" latinLnBrk="1" hangingPunct="1">
              <a:defRPr kumimoji="1" sz="11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8pPr>
            <a:lvl9pPr marL="3657600" algn="l" defTabSz="914400" rtl="0" eaLnBrk="1" latinLnBrk="1" hangingPunct="1">
              <a:defRPr kumimoji="1" sz="1100" b="1" kern="1200">
                <a:solidFill>
                  <a:schemeClr val="tx1"/>
                </a:solidFill>
                <a:latin typeface="Arial" charset="0"/>
                <a:ea typeface="가는각진제목체" pitchFamily="18" charset="-127"/>
                <a:cs typeface="+mn-cs"/>
              </a:defRPr>
            </a:lvl9pPr>
          </a:lstStyle>
          <a:p>
            <a:pPr defTabSz="963176">
              <a:defRPr/>
            </a:pPr>
            <a:endParaRPr lang="ko-KR" altLang="en-US" sz="1159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텍스트 개체 틀 8"/>
          <p:cNvSpPr>
            <a:spLocks noGrp="1"/>
          </p:cNvSpPr>
          <p:nvPr>
            <p:ph type="body" sz="quarter" idx="13"/>
          </p:nvPr>
        </p:nvSpPr>
        <p:spPr>
          <a:xfrm>
            <a:off x="341000" y="201040"/>
            <a:ext cx="7588847" cy="383667"/>
          </a:xfrm>
          <a:prstGeom prst="rect">
            <a:avLst/>
          </a:prstGeom>
        </p:spPr>
        <p:txBody>
          <a:bodyPr anchor="ctr"/>
          <a:lstStyle>
            <a:lvl1pPr>
              <a:buNone/>
              <a:defRPr sz="1897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buNone/>
              <a:defRPr sz="2108">
                <a:latin typeface="HY헤드라인M" pitchFamily="18" charset="-127"/>
                <a:ea typeface="HY헤드라인M" pitchFamily="18" charset="-127"/>
              </a:defRPr>
            </a:lvl2pPr>
            <a:lvl3pPr>
              <a:defRPr sz="2108">
                <a:latin typeface="HY헤드라인M" pitchFamily="18" charset="-127"/>
                <a:ea typeface="HY헤드라인M" pitchFamily="18" charset="-127"/>
              </a:defRPr>
            </a:lvl3pPr>
            <a:lvl4pPr>
              <a:defRPr sz="2108">
                <a:latin typeface="HY헤드라인M" pitchFamily="18" charset="-127"/>
                <a:ea typeface="HY헤드라인M" pitchFamily="18" charset="-127"/>
              </a:defRPr>
            </a:lvl4pPr>
            <a:lvl5pPr>
              <a:defRPr sz="2108">
                <a:latin typeface="HY헤드라인M" pitchFamily="18" charset="-127"/>
                <a:ea typeface="HY헤드라인M" pitchFamily="18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1" name="슬라이드 번호 개체 틀 16"/>
          <p:cNvSpPr>
            <a:spLocks noGrp="1"/>
          </p:cNvSpPr>
          <p:nvPr>
            <p:ph type="sldNum" sz="quarter" idx="4"/>
          </p:nvPr>
        </p:nvSpPr>
        <p:spPr>
          <a:xfrm>
            <a:off x="9652894" y="7085524"/>
            <a:ext cx="788094" cy="2233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9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en-US" altLang="ko-KR"/>
              <a:t>Page </a:t>
            </a:r>
            <a:fld id="{6DF6522D-4733-4F81-B573-87021FF3D0F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84176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화면설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41910" y="372485"/>
            <a:ext cx="7903784" cy="6906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97" dirty="0">
              <a:solidFill>
                <a:prstClr val="white"/>
              </a:solidFill>
              <a:latin typeface="+mn-ea"/>
            </a:endParaRPr>
          </a:p>
        </p:txBody>
      </p:sp>
      <p:graphicFrame>
        <p:nvGraphicFramePr>
          <p:cNvPr id="13" name="Group 47"/>
          <p:cNvGraphicFramePr>
            <a:graphicFrameLocks noGrp="1"/>
          </p:cNvGraphicFramePr>
          <p:nvPr userDrawn="1">
            <p:extLst/>
          </p:nvPr>
        </p:nvGraphicFramePr>
        <p:xfrm>
          <a:off x="45182" y="45006"/>
          <a:ext cx="10331557" cy="290626"/>
        </p:xfrm>
        <a:graphic>
          <a:graphicData uri="http://schemas.openxmlformats.org/drawingml/2006/table">
            <a:tbl>
              <a:tblPr/>
              <a:tblGrid>
                <a:gridCol w="625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1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72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6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2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3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3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3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윤리경영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Directory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P.NAME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P.CODE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305123" y="45007"/>
            <a:ext cx="3192533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경로 입력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079943" y="45007"/>
            <a:ext cx="1716739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페이지명 입력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7358889" y="45007"/>
            <a:ext cx="1174611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페이지코드 입력</a:t>
            </a:r>
          </a:p>
        </p:txBody>
      </p:sp>
    </p:spTree>
    <p:extLst>
      <p:ext uri="{BB962C8B-B14F-4D97-AF65-F5344CB8AC3E}">
        <p14:creationId xmlns:p14="http://schemas.microsoft.com/office/powerpoint/2010/main" val="629163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28638" y="244475"/>
            <a:ext cx="9356725" cy="3603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196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화면설계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41910" y="372485"/>
            <a:ext cx="7903784" cy="6906000"/>
          </a:xfrm>
          <a:prstGeom prst="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1897" dirty="0">
              <a:solidFill>
                <a:prstClr val="white"/>
              </a:solidFill>
              <a:latin typeface="+mn-ea"/>
            </a:endParaRPr>
          </a:p>
        </p:txBody>
      </p:sp>
      <p:graphicFrame>
        <p:nvGraphicFramePr>
          <p:cNvPr id="13" name="Group 47"/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561328932"/>
              </p:ext>
            </p:extLst>
          </p:nvPr>
        </p:nvGraphicFramePr>
        <p:xfrm>
          <a:off x="45182" y="45006"/>
          <a:ext cx="10331557" cy="290626"/>
        </p:xfrm>
        <a:graphic>
          <a:graphicData uri="http://schemas.openxmlformats.org/drawingml/2006/table">
            <a:tbl>
              <a:tblPr/>
              <a:tblGrid>
                <a:gridCol w="6252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52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01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89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13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75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72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4267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926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50330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503309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834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윤리경영</a:t>
                      </a:r>
                      <a:endParaRPr kumimoji="1" lang="ko-KR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Directory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  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P.NAME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P.CODE</a:t>
                      </a: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NO.</a:t>
                      </a: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나눔고딕" panose="020D0604000000000000" pitchFamily="50" charset="-127"/>
                          <a:ea typeface="나눔고딕" panose="020D0604000000000000" pitchFamily="50" charset="-127"/>
                        </a:rPr>
                        <a:t>작성자</a:t>
                      </a:r>
                      <a:endParaRPr kumimoji="1" lang="ko-KR" altLang="ko-KR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900" dirty="0">
                        <a:latin typeface="나눔고딕" panose="020D0604000000000000" pitchFamily="50" charset="-127"/>
                        <a:ea typeface="나눔고딕" panose="020D0604000000000000" pitchFamily="50" charset="-127"/>
                      </a:endParaRPr>
                    </a:p>
                  </a:txBody>
                  <a:tcPr marL="0" marR="0" marT="76733" marB="76733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305123" y="45007"/>
            <a:ext cx="3192533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경로 입력</a:t>
            </a:r>
          </a:p>
        </p:txBody>
      </p:sp>
      <p:sp>
        <p:nvSpPr>
          <p:cNvPr id="11" name="텍스트 개체 틀 2"/>
          <p:cNvSpPr>
            <a:spLocks noGrp="1"/>
          </p:cNvSpPr>
          <p:nvPr>
            <p:ph type="body" sz="quarter" idx="11" hasCustomPrompt="1"/>
          </p:nvPr>
        </p:nvSpPr>
        <p:spPr>
          <a:xfrm>
            <a:off x="5079943" y="45007"/>
            <a:ext cx="1716739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/>
              <a:t>페이지명 입력</a:t>
            </a:r>
            <a:endParaRPr lang="ko-KR" altLang="en-US" dirty="0"/>
          </a:p>
        </p:txBody>
      </p:sp>
      <p:sp>
        <p:nvSpPr>
          <p:cNvPr id="12" name="텍스트 개체 틀 2"/>
          <p:cNvSpPr>
            <a:spLocks noGrp="1"/>
          </p:cNvSpPr>
          <p:nvPr>
            <p:ph type="body" sz="quarter" idx="12" hasCustomPrompt="1"/>
          </p:nvPr>
        </p:nvSpPr>
        <p:spPr>
          <a:xfrm>
            <a:off x="7358889" y="45007"/>
            <a:ext cx="1174611" cy="283402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843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페이지코드 입력</a:t>
            </a:r>
          </a:p>
        </p:txBody>
      </p:sp>
    </p:spTree>
    <p:extLst>
      <p:ext uri="{BB962C8B-B14F-4D97-AF65-F5344CB8AC3E}">
        <p14:creationId xmlns:p14="http://schemas.microsoft.com/office/powerpoint/2010/main" val="18028383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7550" y="388938"/>
            <a:ext cx="9005888" cy="141287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46741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304925" y="1195388"/>
            <a:ext cx="7831138" cy="25447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04925" y="3838575"/>
            <a:ext cx="7831138" cy="17653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8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7" Type="http://schemas.openxmlformats.org/officeDocument/2006/relationships/image" Target="../media/image3.jpeg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8.xml"/><Relationship Id="rId7" Type="http://schemas.openxmlformats.org/officeDocument/2006/relationships/theme" Target="../theme/theme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Header Ling (Korean-</a:t>
            </a:r>
            <a:r>
              <a:rPr lang="ko-KR" altLang="en-US"/>
              <a:t>맑은고딕</a:t>
            </a:r>
            <a:r>
              <a:rPr lang="en-US" altLang="ko-KR"/>
              <a:t>, English-Arial font17)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909638"/>
            <a:ext cx="9356725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넷째수준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5004470" y="7114382"/>
            <a:ext cx="7667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1pPr>
            <a:lvl2pPr marL="742950" indent="-28575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2pPr>
            <a:lvl3pPr marL="1143000" indent="-22860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3pPr>
            <a:lvl4pPr marL="1600200" indent="-22860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4pPr>
            <a:lvl5pPr marL="2057400" indent="-22860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9pPr>
          </a:lstStyle>
          <a:p>
            <a:pPr eaLnBrk="1" latinLnBrk="1" hangingPunct="1"/>
            <a:fld id="{8E1765AD-C38D-4800-9BF2-29015F6A542E}" type="slidenum">
              <a:rPr lang="ko-KR" altLang="en-US" sz="900" b="1"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/>
              <a:t>‹#›</a:t>
            </a:fld>
            <a:endParaRPr lang="en-US" altLang="ko-KR" sz="9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0" r:id="rId1"/>
    <p:sldLayoutId id="2147483932" r:id="rId2"/>
    <p:sldLayoutId id="2147483942" r:id="rId3"/>
    <p:sldLayoutId id="2147483933" r:id="rId4"/>
    <p:sldLayoutId id="2147483934" r:id="rId5"/>
    <p:sldLayoutId id="2147483935" r:id="rId6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맑은 고딕" pitchFamily="50" charset="-127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맑은 고딕" pitchFamily="50" charset="-127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/>
        <a:buChar char=""/>
        <a:defRPr kumimoji="1" sz="1200">
          <a:solidFill>
            <a:schemeClr val="tx1"/>
          </a:solidFill>
          <a:latin typeface="맑은 고딕" pitchFamily="50" charset="-127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17818" y="389129"/>
            <a:ext cx="9005352" cy="14127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7818" y="1945643"/>
            <a:ext cx="9005352" cy="46373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17818" y="6774221"/>
            <a:ext cx="2349222" cy="389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8407BDE8-45EE-446C-B379-37A3757EE646}" type="datetimeFigureOut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2021-05-10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58578" y="6774221"/>
            <a:ext cx="3523833" cy="389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73948" y="6774221"/>
            <a:ext cx="2349222" cy="3891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fld id="{5BD88020-A315-4ACE-BBF1-C2D6A42B03B5}" type="slidenum">
              <a:rPr kumimoji="0" lang="ko-KR" altLang="en-US" smtClean="0">
                <a:solidFill>
                  <a:prstClr val="black">
                    <a:tint val="75000"/>
                  </a:prstClr>
                </a:solidFill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>
              <a:solidFill>
                <a:prstClr val="black">
                  <a:tint val="75000"/>
                </a:prstClr>
              </a:solidFill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8641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  <p:sldLayoutId id="2147483987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3998" r:id="rId12"/>
    <p:sldLayoutId id="2147484001" r:id="rId13"/>
  </p:sldLayoutIdLst>
  <p:txStyles>
    <p:titleStyle>
      <a:lvl1pPr algn="l" defTabSz="783092" rtl="0" eaLnBrk="1" latinLnBrk="1" hangingPunct="1">
        <a:lnSpc>
          <a:spcPct val="90000"/>
        </a:lnSpc>
        <a:spcBef>
          <a:spcPct val="0"/>
        </a:spcBef>
        <a:buNone/>
        <a:defRPr sz="37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5773" indent="-195773" algn="l" defTabSz="783092" rtl="0" eaLnBrk="1" latinLnBrk="1" hangingPunct="1">
        <a:lnSpc>
          <a:spcPct val="90000"/>
        </a:lnSpc>
        <a:spcBef>
          <a:spcPts val="85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587319" indent="-195773" algn="l" defTabSz="783092" rtl="0" eaLnBrk="1" latinLnBrk="1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2055" kern="1200">
          <a:solidFill>
            <a:schemeClr val="tx1"/>
          </a:solidFill>
          <a:latin typeface="+mn-lt"/>
          <a:ea typeface="+mn-ea"/>
          <a:cs typeface="+mn-cs"/>
        </a:defRPr>
      </a:lvl2pPr>
      <a:lvl3pPr marL="978865" indent="-195773" algn="l" defTabSz="783092" rtl="0" eaLnBrk="1" latinLnBrk="1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713" kern="1200">
          <a:solidFill>
            <a:schemeClr val="tx1"/>
          </a:solidFill>
          <a:latin typeface="+mn-lt"/>
          <a:ea typeface="+mn-ea"/>
          <a:cs typeface="+mn-cs"/>
        </a:defRPr>
      </a:lvl3pPr>
      <a:lvl4pPr marL="1370411" indent="-195773" algn="l" defTabSz="783092" rtl="0" eaLnBrk="1" latinLnBrk="1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2" kern="1200">
          <a:solidFill>
            <a:schemeClr val="tx1"/>
          </a:solidFill>
          <a:latin typeface="+mn-lt"/>
          <a:ea typeface="+mn-ea"/>
          <a:cs typeface="+mn-cs"/>
        </a:defRPr>
      </a:lvl4pPr>
      <a:lvl5pPr marL="1761957" indent="-195773" algn="l" defTabSz="783092" rtl="0" eaLnBrk="1" latinLnBrk="1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2" kern="1200">
          <a:solidFill>
            <a:schemeClr val="tx1"/>
          </a:solidFill>
          <a:latin typeface="+mn-lt"/>
          <a:ea typeface="+mn-ea"/>
          <a:cs typeface="+mn-cs"/>
        </a:defRPr>
      </a:lvl5pPr>
      <a:lvl6pPr marL="2153503" indent="-195773" algn="l" defTabSz="783092" rtl="0" eaLnBrk="1" latinLnBrk="1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2" kern="1200">
          <a:solidFill>
            <a:schemeClr val="tx1"/>
          </a:solidFill>
          <a:latin typeface="+mn-lt"/>
          <a:ea typeface="+mn-ea"/>
          <a:cs typeface="+mn-cs"/>
        </a:defRPr>
      </a:lvl6pPr>
      <a:lvl7pPr marL="2545050" indent="-195773" algn="l" defTabSz="783092" rtl="0" eaLnBrk="1" latinLnBrk="1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2" kern="1200">
          <a:solidFill>
            <a:schemeClr val="tx1"/>
          </a:solidFill>
          <a:latin typeface="+mn-lt"/>
          <a:ea typeface="+mn-ea"/>
          <a:cs typeface="+mn-cs"/>
        </a:defRPr>
      </a:lvl7pPr>
      <a:lvl8pPr marL="2936596" indent="-195773" algn="l" defTabSz="783092" rtl="0" eaLnBrk="1" latinLnBrk="1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2" kern="1200">
          <a:solidFill>
            <a:schemeClr val="tx1"/>
          </a:solidFill>
          <a:latin typeface="+mn-lt"/>
          <a:ea typeface="+mn-ea"/>
          <a:cs typeface="+mn-cs"/>
        </a:defRPr>
      </a:lvl8pPr>
      <a:lvl9pPr marL="3328142" indent="-195773" algn="l" defTabSz="783092" rtl="0" eaLnBrk="1" latinLnBrk="1" hangingPunct="1">
        <a:lnSpc>
          <a:spcPct val="90000"/>
        </a:lnSpc>
        <a:spcBef>
          <a:spcPts val="428"/>
        </a:spcBef>
        <a:buFont typeface="Arial" panose="020B0604020202020204" pitchFamily="34" charset="0"/>
        <a:buChar char="•"/>
        <a:defRPr sz="154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83092" rtl="0" eaLnBrk="1" latinLnBrk="1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1pPr>
      <a:lvl2pPr marL="391546" algn="l" defTabSz="783092" rtl="0" eaLnBrk="1" latinLnBrk="1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2pPr>
      <a:lvl3pPr marL="783092" algn="l" defTabSz="783092" rtl="0" eaLnBrk="1" latinLnBrk="1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3pPr>
      <a:lvl4pPr marL="1174638" algn="l" defTabSz="783092" rtl="0" eaLnBrk="1" latinLnBrk="1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4pPr>
      <a:lvl5pPr marL="1566184" algn="l" defTabSz="783092" rtl="0" eaLnBrk="1" latinLnBrk="1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5pPr>
      <a:lvl6pPr marL="1957730" algn="l" defTabSz="783092" rtl="0" eaLnBrk="1" latinLnBrk="1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6pPr>
      <a:lvl7pPr marL="2349276" algn="l" defTabSz="783092" rtl="0" eaLnBrk="1" latinLnBrk="1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7pPr>
      <a:lvl8pPr marL="2740823" algn="l" defTabSz="783092" rtl="0" eaLnBrk="1" latinLnBrk="1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8pPr>
      <a:lvl9pPr marL="3132369" algn="l" defTabSz="783092" rtl="0" eaLnBrk="1" latinLnBrk="1" hangingPunct="1">
        <a:defRPr sz="154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6083884" y="5410579"/>
            <a:ext cx="1515951" cy="22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843" dirty="0" err="1">
              <a:solidFill>
                <a:prstClr val="black"/>
              </a:solidFill>
              <a:latin typeface="+mn-ea"/>
              <a:ea typeface="나눔고딕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8724249" y="7062843"/>
            <a:ext cx="1716739" cy="246007"/>
          </a:xfrm>
          <a:prstGeom prst="rect">
            <a:avLst/>
          </a:prstGeom>
        </p:spPr>
        <p:txBody>
          <a:bodyPr vert="horz" lIns="96378" tIns="48189" rIns="96378" bIns="48189" rtlCol="0" anchor="ctr"/>
          <a:lstStyle>
            <a:defPPr>
              <a:defRPr lang="ko-KR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49" dirty="0">
                <a:solidFill>
                  <a:prstClr val="black">
                    <a:tint val="75000"/>
                  </a:prstClr>
                </a:solidFill>
                <a:ea typeface="나눔고딕"/>
                <a:cs typeface="+mn-cs"/>
              </a:rPr>
              <a:t>Page </a:t>
            </a:r>
            <a:fld id="{6DF6522D-4733-4F81-B573-87021FF3D0FF}" type="slidenum">
              <a:rPr kumimoji="0" lang="ko-KR" altLang="en-US" sz="949" smtClean="0">
                <a:solidFill>
                  <a:prstClr val="black">
                    <a:tint val="75000"/>
                  </a:prstClr>
                </a:solidFill>
                <a:ea typeface="나눔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949" dirty="0">
              <a:solidFill>
                <a:prstClr val="black">
                  <a:tint val="75000"/>
                </a:prstClr>
              </a:solidFill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410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</p:sldLayoutIdLst>
  <p:hf hdr="0" ftr="0" dt="0"/>
  <p:txStyles>
    <p:titleStyle>
      <a:lvl1pPr algn="l" defTabSz="963778" rtl="0" eaLnBrk="1" latinLnBrk="1" hangingPunct="1">
        <a:lnSpc>
          <a:spcPct val="90000"/>
        </a:lnSpc>
        <a:spcBef>
          <a:spcPct val="0"/>
        </a:spcBef>
        <a:buNone/>
        <a:defRPr sz="4638" kern="1200">
          <a:solidFill>
            <a:schemeClr val="tx1"/>
          </a:solidFill>
          <a:latin typeface="+mj-lt"/>
          <a:ea typeface="나눔고딕" panose="020D0604000000000000" pitchFamily="50" charset="-127"/>
          <a:cs typeface="+mj-cs"/>
        </a:defRPr>
      </a:lvl1pPr>
    </p:titleStyle>
    <p:bodyStyle>
      <a:lvl1pPr marL="240944" indent="-240944" algn="l" defTabSz="963778" rtl="0" eaLnBrk="1" latinLnBrk="1" hangingPunct="1">
        <a:lnSpc>
          <a:spcPct val="90000"/>
        </a:lnSpc>
        <a:spcBef>
          <a:spcPts val="1054"/>
        </a:spcBef>
        <a:buFont typeface="맑은 고딕" panose="020B0604020202020204" pitchFamily="34" charset="0"/>
        <a:buChar char="•"/>
        <a:defRPr sz="2951" kern="1200">
          <a:solidFill>
            <a:schemeClr val="tx1"/>
          </a:solidFill>
          <a:latin typeface="+mn-lt"/>
          <a:ea typeface="+mn-ea"/>
          <a:cs typeface="+mn-cs"/>
        </a:defRPr>
      </a:lvl1pPr>
      <a:lvl2pPr marL="722833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4722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2108" kern="1200">
          <a:solidFill>
            <a:schemeClr val="tx1"/>
          </a:solidFill>
          <a:latin typeface="+mn-lt"/>
          <a:ea typeface="+mn-ea"/>
          <a:cs typeface="+mn-cs"/>
        </a:defRPr>
      </a:lvl3pPr>
      <a:lvl4pPr marL="1686611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4pPr>
      <a:lvl5pPr marL="2168500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5pPr>
      <a:lvl6pPr marL="2650388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6pPr>
      <a:lvl7pPr marL="3132277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7pPr>
      <a:lvl8pPr marL="3614166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8pPr>
      <a:lvl9pPr marL="4096055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1pPr>
      <a:lvl2pPr marL="481889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2pPr>
      <a:lvl3pPr marL="963778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3pPr>
      <a:lvl4pPr marL="1445666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4pPr>
      <a:lvl5pPr marL="1927555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5pPr>
      <a:lvl6pPr marL="2409444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6pPr>
      <a:lvl7pPr marL="2891333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7pPr>
      <a:lvl8pPr marL="3373222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8pPr>
      <a:lvl9pPr marL="3855110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17550" y="388938"/>
            <a:ext cx="9005888" cy="141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7550" y="1946275"/>
            <a:ext cx="9005888" cy="46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17550" y="6773863"/>
            <a:ext cx="234950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46A08-129A-4FF1-A953-78200C414D4D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59163" y="6773863"/>
            <a:ext cx="3522662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73938" y="6773863"/>
            <a:ext cx="234950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DD22A5-EBFD-410B-A588-7DD9798459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31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717550" y="388938"/>
            <a:ext cx="9005888" cy="14128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17550" y="1946275"/>
            <a:ext cx="9005888" cy="4637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17550" y="6773863"/>
            <a:ext cx="234950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99D84C-BAFE-409C-897D-713292ABC977}" type="datetimeFigureOut">
              <a:rPr lang="ko-KR" altLang="en-US" smtClean="0"/>
              <a:t>2021-05-10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459163" y="6773863"/>
            <a:ext cx="3522662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373938" y="6773863"/>
            <a:ext cx="2349500" cy="3889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1EA2D-AA39-4543-AC29-434C46E47B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58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6083884" y="5410579"/>
            <a:ext cx="1515951" cy="22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843" dirty="0" err="1">
              <a:solidFill>
                <a:prstClr val="black"/>
              </a:solidFill>
              <a:latin typeface="+mn-ea"/>
              <a:ea typeface="나눔고딕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8724249" y="7062843"/>
            <a:ext cx="1716739" cy="246007"/>
          </a:xfrm>
          <a:prstGeom prst="rect">
            <a:avLst/>
          </a:prstGeom>
        </p:spPr>
        <p:txBody>
          <a:bodyPr vert="horz" lIns="96378" tIns="48189" rIns="96378" bIns="48189" rtlCol="0" anchor="ctr"/>
          <a:lstStyle>
            <a:defPPr>
              <a:defRPr lang="ko-KR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49" dirty="0">
                <a:solidFill>
                  <a:prstClr val="black">
                    <a:tint val="75000"/>
                  </a:prstClr>
                </a:solidFill>
                <a:ea typeface="나눔고딕"/>
                <a:cs typeface="+mn-cs"/>
              </a:rPr>
              <a:t>Page </a:t>
            </a:r>
            <a:fld id="{6DF6522D-4733-4F81-B573-87021FF3D0FF}" type="slidenum">
              <a:rPr kumimoji="0" lang="ko-KR" altLang="en-US" sz="949" smtClean="0">
                <a:solidFill>
                  <a:prstClr val="black">
                    <a:tint val="75000"/>
                  </a:prstClr>
                </a:solidFill>
                <a:ea typeface="나눔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949" dirty="0">
              <a:solidFill>
                <a:prstClr val="black">
                  <a:tint val="75000"/>
                </a:prstClr>
              </a:solidFill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13396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63778" rtl="0" eaLnBrk="1" latinLnBrk="1" hangingPunct="1">
        <a:lnSpc>
          <a:spcPct val="90000"/>
        </a:lnSpc>
        <a:spcBef>
          <a:spcPct val="0"/>
        </a:spcBef>
        <a:buNone/>
        <a:defRPr sz="4638" kern="1200">
          <a:solidFill>
            <a:schemeClr val="tx1"/>
          </a:solidFill>
          <a:latin typeface="+mj-lt"/>
          <a:ea typeface="나눔고딕" panose="020D0604000000000000" pitchFamily="50" charset="-127"/>
          <a:cs typeface="+mj-cs"/>
        </a:defRPr>
      </a:lvl1pPr>
    </p:titleStyle>
    <p:bodyStyle>
      <a:lvl1pPr marL="240944" indent="-240944" algn="l" defTabSz="963778" rtl="0" eaLnBrk="1" latinLnBrk="1" hangingPunct="1">
        <a:lnSpc>
          <a:spcPct val="90000"/>
        </a:lnSpc>
        <a:spcBef>
          <a:spcPts val="1054"/>
        </a:spcBef>
        <a:buFont typeface="맑은 고딕" panose="020B0604020202020204" pitchFamily="34" charset="0"/>
        <a:buChar char="•"/>
        <a:defRPr sz="2951" kern="1200">
          <a:solidFill>
            <a:schemeClr val="tx1"/>
          </a:solidFill>
          <a:latin typeface="+mn-lt"/>
          <a:ea typeface="+mn-ea"/>
          <a:cs typeface="+mn-cs"/>
        </a:defRPr>
      </a:lvl1pPr>
      <a:lvl2pPr marL="722833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4722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2108" kern="1200">
          <a:solidFill>
            <a:schemeClr val="tx1"/>
          </a:solidFill>
          <a:latin typeface="+mn-lt"/>
          <a:ea typeface="+mn-ea"/>
          <a:cs typeface="+mn-cs"/>
        </a:defRPr>
      </a:lvl3pPr>
      <a:lvl4pPr marL="1686611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4pPr>
      <a:lvl5pPr marL="2168500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5pPr>
      <a:lvl6pPr marL="2650388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6pPr>
      <a:lvl7pPr marL="3132277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7pPr>
      <a:lvl8pPr marL="3614166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8pPr>
      <a:lvl9pPr marL="4096055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1pPr>
      <a:lvl2pPr marL="481889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2pPr>
      <a:lvl3pPr marL="963778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3pPr>
      <a:lvl4pPr marL="1445666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4pPr>
      <a:lvl5pPr marL="1927555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5pPr>
      <a:lvl6pPr marL="2409444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6pPr>
      <a:lvl7pPr marL="2891333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7pPr>
      <a:lvl8pPr marL="3373222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8pPr>
      <a:lvl9pPr marL="3855110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18" descr="1-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6"/>
          <p:cNvSpPr>
            <a:spLocks noChangeArrowheads="1"/>
          </p:cNvSpPr>
          <p:nvPr/>
        </p:nvSpPr>
        <p:spPr bwMode="ltGray">
          <a:xfrm>
            <a:off x="5072063" y="6954838"/>
            <a:ext cx="30003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6318" tIns="56318" rIns="56318" bIns="56318" anchor="ctr"/>
          <a:lstStyle>
            <a:lvl1pPr defTabSz="954088" eaLnBrk="0" hangingPunct="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1pPr>
            <a:lvl2pPr marL="742950" indent="-285750" defTabSz="954088" eaLnBrk="0" hangingPunct="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2pPr>
            <a:lvl3pPr marL="1143000" indent="-228600" defTabSz="954088" eaLnBrk="0" hangingPunct="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3pPr>
            <a:lvl4pPr marL="1600200" indent="-228600" defTabSz="954088" eaLnBrk="0" hangingPunct="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4pPr>
            <a:lvl5pPr marL="2057400" indent="-228600" defTabSz="954088" eaLnBrk="0" hangingPunct="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5pPr>
            <a:lvl6pPr marL="25146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6pPr>
            <a:lvl7pPr marL="29718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7pPr>
            <a:lvl8pPr marL="34290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8pPr>
            <a:lvl9pPr marL="3886200" indent="-228600" defTabSz="954088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9pPr>
          </a:lstStyle>
          <a:p>
            <a:pPr algn="ctr">
              <a:defRPr/>
            </a:pPr>
            <a:endParaRPr kumimoji="0" lang="en-GB" altLang="ko-KR" sz="1200" b="1">
              <a:solidFill>
                <a:srgbClr val="3333CC"/>
              </a:solidFill>
              <a:latin typeface="Optima"/>
              <a:ea typeface="가는각진제목체"/>
              <a:cs typeface="가는각진제목체"/>
            </a:endParaRPr>
          </a:p>
        </p:txBody>
      </p:sp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Header Ling (Korean-</a:t>
            </a:r>
            <a:r>
              <a:rPr lang="ko-KR" altLang="en-US"/>
              <a:t>맑은고딕</a:t>
            </a:r>
            <a:r>
              <a:rPr lang="en-US" altLang="ko-KR"/>
              <a:t>, English-Arial font17)</a:t>
            </a:r>
          </a:p>
        </p:txBody>
      </p:sp>
      <p:sp>
        <p:nvSpPr>
          <p:cNvPr id="205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42925" y="917575"/>
            <a:ext cx="9356725" cy="575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넷째수준</a:t>
            </a:r>
          </a:p>
        </p:txBody>
      </p:sp>
      <p:sp>
        <p:nvSpPr>
          <p:cNvPr id="2054" name="TextBox 12"/>
          <p:cNvSpPr txBox="1">
            <a:spLocks noChangeArrowheads="1"/>
          </p:cNvSpPr>
          <p:nvPr/>
        </p:nvSpPr>
        <p:spPr bwMode="auto">
          <a:xfrm>
            <a:off x="9702800" y="6878638"/>
            <a:ext cx="7667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1pPr>
            <a:lvl2pPr marL="742950" indent="-28575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2pPr>
            <a:lvl3pPr marL="1143000" indent="-22860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3pPr>
            <a:lvl4pPr marL="1600200" indent="-22860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4pPr>
            <a:lvl5pPr marL="2057400" indent="-22860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9pPr>
          </a:lstStyle>
          <a:p>
            <a:pPr eaLnBrk="1" latinLnBrk="1" hangingPunct="1"/>
            <a:fld id="{C4914A0B-DCF6-4972-892C-A5A19DC6E36F}" type="slidenum">
              <a:rPr lang="ko-KR" altLang="en-US" sz="900" b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/>
              <a:t>‹#›</a:t>
            </a:fld>
            <a:endParaRPr lang="en-US" altLang="ko-KR" sz="900" b="1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1" r:id="rId1"/>
    <p:sldLayoutId id="2147483936" r:id="rId2"/>
    <p:sldLayoutId id="2147483937" r:id="rId3"/>
    <p:sldLayoutId id="2147483938" r:id="rId4"/>
    <p:sldLayoutId id="2147483939" r:id="rId5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pitchFamily="34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pitchFamily="34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pitchFamily="34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pitchFamily="34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chemeClr val="bg1"/>
          </a:solidFill>
          <a:latin typeface="Arial" pitchFamily="34" charset="0"/>
          <a:ea typeface="맑은 고딕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kumimoji="1" sz="1200">
          <a:solidFill>
            <a:schemeClr val="bg1"/>
          </a:solidFill>
          <a:latin typeface="+mn-lt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bg1"/>
          </a:solidFill>
          <a:latin typeface="+mn-lt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bg1"/>
          </a:solidFill>
          <a:latin typeface="+mn-lt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/>
        <a:buChar char=""/>
        <a:defRPr kumimoji="1" sz="1200">
          <a:solidFill>
            <a:schemeClr val="bg1"/>
          </a:solidFill>
          <a:latin typeface="+mn-lt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55" descr="1-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440988" cy="730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28638" y="244475"/>
            <a:ext cx="9356725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Header Ling (Korean-</a:t>
            </a:r>
            <a:r>
              <a:rPr lang="ko-KR" altLang="en-US"/>
              <a:t>맑은고딕</a:t>
            </a:r>
            <a:r>
              <a:rPr lang="en-US" altLang="ko-KR"/>
              <a:t>, English-Arial font17) 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28638" y="909638"/>
            <a:ext cx="9356725" cy="575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넷째수준</a:t>
            </a:r>
          </a:p>
        </p:txBody>
      </p:sp>
      <p:sp>
        <p:nvSpPr>
          <p:cNvPr id="1029" name="TextBox 12"/>
          <p:cNvSpPr txBox="1">
            <a:spLocks noChangeArrowheads="1"/>
          </p:cNvSpPr>
          <p:nvPr/>
        </p:nvSpPr>
        <p:spPr bwMode="auto">
          <a:xfrm>
            <a:off x="5004470" y="7114382"/>
            <a:ext cx="766763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1pPr>
            <a:lvl2pPr marL="742950" indent="-28575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2pPr>
            <a:lvl3pPr marL="1143000" indent="-22860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3pPr>
            <a:lvl4pPr marL="1600200" indent="-22860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4pPr>
            <a:lvl5pPr marL="2057400" indent="-228600"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100">
                <a:solidFill>
                  <a:schemeClr val="tx1"/>
                </a:solidFill>
                <a:latin typeface="Arial" panose="020B0604020202020204" pitchFamily="34" charset="0"/>
                <a:ea typeface="HY태고딕"/>
                <a:cs typeface="HY태고딕"/>
              </a:defRPr>
            </a:lvl9pPr>
          </a:lstStyle>
          <a:p>
            <a:pPr eaLnBrk="1" latinLnBrk="1" hangingPunct="1"/>
            <a:fld id="{8E1765AD-C38D-4800-9BF2-29015F6A542E}" type="slidenum">
              <a:rPr lang="ko-KR" altLang="en-US" sz="900" b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 eaLnBrk="1" latinLnBrk="1" hangingPunct="1"/>
              <a:t>‹#›</a:t>
            </a:fld>
            <a:endParaRPr lang="en-US" altLang="ko-KR" sz="900" b="1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52712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73" r:id="rId2"/>
    <p:sldLayoutId id="2147483974" r:id="rId3"/>
    <p:sldLayoutId id="2147483975" r:id="rId4"/>
    <p:sldLayoutId id="2147483976" r:id="rId5"/>
    <p:sldLayoutId id="2147483977" r:id="rId6"/>
  </p:sldLayoutIdLst>
  <p:hf hdr="0" ftr="0"/>
  <p:txStyles>
    <p:titleStyle>
      <a:lvl1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+mj-ea"/>
          <a:cs typeface="+mj-cs"/>
        </a:defRPr>
      </a:lvl1pPr>
      <a:lvl2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맑은 고딕" pitchFamily="50" charset="-127"/>
        </a:defRPr>
      </a:lvl2pPr>
      <a:lvl3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맑은 고딕" pitchFamily="50" charset="-127"/>
        </a:defRPr>
      </a:lvl3pPr>
      <a:lvl4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맑은 고딕" pitchFamily="50" charset="-127"/>
        </a:defRPr>
      </a:lvl4pPr>
      <a:lvl5pPr algn="l" defTabSz="952500" rtl="0" eaLnBrk="0" fontAlgn="base" latinLnBrk="1" hangingPunct="0">
        <a:spcBef>
          <a:spcPct val="0"/>
        </a:spcBef>
        <a:spcAft>
          <a:spcPct val="0"/>
        </a:spcAft>
        <a:defRPr kumimoji="1" sz="1700" b="1">
          <a:solidFill>
            <a:srgbClr val="000000"/>
          </a:solidFill>
          <a:latin typeface="Arial" pitchFamily="34" charset="0"/>
          <a:ea typeface="맑은 고딕" pitchFamily="50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1600" b="1">
          <a:solidFill>
            <a:srgbClr val="000000"/>
          </a:solidFill>
          <a:latin typeface="굴림" pitchFamily="50" charset="-127"/>
          <a:ea typeface="굴림" pitchFamily="50" charset="-127"/>
        </a:defRPr>
      </a:lvl9pPr>
    </p:titleStyle>
    <p:bodyStyle>
      <a:lvl1pPr marL="187325" indent="-187325" algn="l" defTabSz="952500" rtl="0" eaLnBrk="0" fontAlgn="base" latinLnBrk="1" hangingPunct="0">
        <a:spcBef>
          <a:spcPct val="20000"/>
        </a:spcBef>
        <a:spcAft>
          <a:spcPct val="0"/>
        </a:spcAft>
        <a:buSzPct val="70000"/>
        <a:buFont typeface="Wingdings" panose="05000000000000000000" pitchFamily="2" charset="2"/>
        <a:buChar char="l"/>
        <a:defRPr kumimoji="1" sz="1200">
          <a:solidFill>
            <a:schemeClr val="tx1"/>
          </a:solidFill>
          <a:latin typeface="맑은 고딕" pitchFamily="50" charset="-127"/>
          <a:ea typeface="+mn-ea"/>
          <a:cs typeface="+mn-cs"/>
        </a:defRPr>
      </a:lvl1pPr>
      <a:lvl2pPr marL="461963" indent="-88900" algn="l" defTabSz="952500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00">
          <a:solidFill>
            <a:schemeClr val="tx1"/>
          </a:solidFill>
          <a:latin typeface="맑은 고딕" pitchFamily="50" charset="-127"/>
          <a:ea typeface="+mn-ea"/>
        </a:defRPr>
      </a:lvl2pPr>
      <a:lvl3pPr marL="844550" indent="-98425" algn="l" defTabSz="952500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200">
          <a:solidFill>
            <a:schemeClr val="tx1"/>
          </a:solidFill>
          <a:latin typeface="맑은 고딕" pitchFamily="50" charset="-127"/>
          <a:ea typeface="+mn-ea"/>
        </a:defRPr>
      </a:lvl3pPr>
      <a:lvl4pPr marL="1306513" indent="-187325" algn="l" defTabSz="952500" rtl="0" eaLnBrk="0" fontAlgn="base" latinLnBrk="1" hangingPunct="0">
        <a:spcBef>
          <a:spcPct val="20000"/>
        </a:spcBef>
        <a:spcAft>
          <a:spcPct val="0"/>
        </a:spcAft>
        <a:buFont typeface="Optima"/>
        <a:buChar char=""/>
        <a:defRPr kumimoji="1" sz="1200">
          <a:solidFill>
            <a:schemeClr val="tx1"/>
          </a:solidFill>
          <a:latin typeface="맑은 고딕" pitchFamily="50" charset="-127"/>
          <a:ea typeface="+mn-ea"/>
        </a:defRPr>
      </a:lvl4pPr>
      <a:lvl5pPr marL="2143125" indent="-238125" algn="l" defTabSz="952500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6083884" y="5410579"/>
            <a:ext cx="1515951" cy="22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843" dirty="0" err="1">
              <a:solidFill>
                <a:prstClr val="black"/>
              </a:solidFill>
              <a:latin typeface="+mn-ea"/>
              <a:ea typeface="나눔고딕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8724249" y="7062843"/>
            <a:ext cx="1716739" cy="246007"/>
          </a:xfrm>
          <a:prstGeom prst="rect">
            <a:avLst/>
          </a:prstGeom>
        </p:spPr>
        <p:txBody>
          <a:bodyPr vert="horz" lIns="96378" tIns="48189" rIns="96378" bIns="48189" rtlCol="0" anchor="ctr"/>
          <a:lstStyle>
            <a:defPPr>
              <a:defRPr lang="ko-KR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49" dirty="0">
                <a:solidFill>
                  <a:prstClr val="black">
                    <a:tint val="75000"/>
                  </a:prstClr>
                </a:solidFill>
                <a:ea typeface="나눔고딕"/>
                <a:cs typeface="+mn-cs"/>
              </a:rPr>
              <a:t>Page </a:t>
            </a:r>
            <a:fld id="{6DF6522D-4733-4F81-B573-87021FF3D0FF}" type="slidenum">
              <a:rPr kumimoji="0" lang="ko-KR" altLang="en-US" sz="949" smtClean="0">
                <a:solidFill>
                  <a:prstClr val="black">
                    <a:tint val="75000"/>
                  </a:prstClr>
                </a:solidFill>
                <a:ea typeface="나눔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949" dirty="0">
              <a:solidFill>
                <a:prstClr val="black">
                  <a:tint val="75000"/>
                </a:prstClr>
              </a:solidFill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124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</p:sldLayoutIdLst>
  <p:hf hdr="0" ftr="0" dt="0"/>
  <p:txStyles>
    <p:titleStyle>
      <a:lvl1pPr algn="l" defTabSz="963778" rtl="0" eaLnBrk="1" latinLnBrk="1" hangingPunct="1">
        <a:lnSpc>
          <a:spcPct val="90000"/>
        </a:lnSpc>
        <a:spcBef>
          <a:spcPct val="0"/>
        </a:spcBef>
        <a:buNone/>
        <a:defRPr sz="4638" kern="1200">
          <a:solidFill>
            <a:schemeClr val="tx1"/>
          </a:solidFill>
          <a:latin typeface="+mj-lt"/>
          <a:ea typeface="나눔고딕" panose="020D0604000000000000" pitchFamily="50" charset="-127"/>
          <a:cs typeface="+mj-cs"/>
        </a:defRPr>
      </a:lvl1pPr>
    </p:titleStyle>
    <p:bodyStyle>
      <a:lvl1pPr marL="240944" indent="-240944" algn="l" defTabSz="963778" rtl="0" eaLnBrk="1" latinLnBrk="1" hangingPunct="1">
        <a:lnSpc>
          <a:spcPct val="90000"/>
        </a:lnSpc>
        <a:spcBef>
          <a:spcPts val="1054"/>
        </a:spcBef>
        <a:buFont typeface="맑은 고딕" panose="020B0604020202020204" pitchFamily="34" charset="0"/>
        <a:buChar char="•"/>
        <a:defRPr sz="2951" kern="1200">
          <a:solidFill>
            <a:schemeClr val="tx1"/>
          </a:solidFill>
          <a:latin typeface="+mn-lt"/>
          <a:ea typeface="+mn-ea"/>
          <a:cs typeface="+mn-cs"/>
        </a:defRPr>
      </a:lvl1pPr>
      <a:lvl2pPr marL="722833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4722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2108" kern="1200">
          <a:solidFill>
            <a:schemeClr val="tx1"/>
          </a:solidFill>
          <a:latin typeface="+mn-lt"/>
          <a:ea typeface="+mn-ea"/>
          <a:cs typeface="+mn-cs"/>
        </a:defRPr>
      </a:lvl3pPr>
      <a:lvl4pPr marL="1686611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4pPr>
      <a:lvl5pPr marL="2168500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5pPr>
      <a:lvl6pPr marL="2650388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6pPr>
      <a:lvl7pPr marL="3132277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7pPr>
      <a:lvl8pPr marL="3614166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8pPr>
      <a:lvl9pPr marL="4096055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1pPr>
      <a:lvl2pPr marL="481889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2pPr>
      <a:lvl3pPr marL="963778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3pPr>
      <a:lvl4pPr marL="1445666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4pPr>
      <a:lvl5pPr marL="1927555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5pPr>
      <a:lvl6pPr marL="2409444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6pPr>
      <a:lvl7pPr marL="2891333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7pPr>
      <a:lvl8pPr marL="3373222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8pPr>
      <a:lvl9pPr marL="3855110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 userDrawn="1"/>
        </p:nvSpPr>
        <p:spPr>
          <a:xfrm>
            <a:off x="6083884" y="5410579"/>
            <a:ext cx="1515951" cy="22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endParaRPr kumimoji="0" lang="ko-KR" altLang="en-US" sz="843" dirty="0" err="1">
              <a:solidFill>
                <a:prstClr val="black"/>
              </a:solidFill>
              <a:latin typeface="+mn-ea"/>
              <a:ea typeface="나눔고딕"/>
              <a:cs typeface="+mn-cs"/>
            </a:endParaRPr>
          </a:p>
        </p:txBody>
      </p:sp>
      <p:sp>
        <p:nvSpPr>
          <p:cNvPr id="22" name="TextBox 21"/>
          <p:cNvSpPr txBox="1"/>
          <p:nvPr userDrawn="1"/>
        </p:nvSpPr>
        <p:spPr>
          <a:xfrm>
            <a:off x="8724249" y="7062843"/>
            <a:ext cx="1716739" cy="246007"/>
          </a:xfrm>
          <a:prstGeom prst="rect">
            <a:avLst/>
          </a:prstGeom>
        </p:spPr>
        <p:txBody>
          <a:bodyPr vert="horz" lIns="96378" tIns="48189" rIns="96378" bIns="48189" rtlCol="0" anchor="ctr"/>
          <a:lstStyle>
            <a:defPPr>
              <a:defRPr lang="ko-KR"/>
            </a:defPPr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+mn-ea"/>
              </a:defRPr>
            </a:lvl1pPr>
          </a:lstStyle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ko-KR" sz="949" dirty="0">
                <a:solidFill>
                  <a:prstClr val="black">
                    <a:tint val="75000"/>
                  </a:prstClr>
                </a:solidFill>
                <a:ea typeface="나눔고딕"/>
                <a:cs typeface="+mn-cs"/>
              </a:rPr>
              <a:t>Page </a:t>
            </a:r>
            <a:fld id="{6DF6522D-4733-4F81-B573-87021FF3D0FF}" type="slidenum">
              <a:rPr kumimoji="0" lang="ko-KR" altLang="en-US" sz="949" smtClean="0">
                <a:solidFill>
                  <a:prstClr val="black">
                    <a:tint val="75000"/>
                  </a:prstClr>
                </a:solidFill>
                <a:ea typeface="나눔고딕"/>
                <a:cs typeface="+mn-cs"/>
              </a:rPr>
              <a:pPr eaLnBrk="1" fontAlgn="auto" latinLnBrk="1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kumimoji="0" lang="ko-KR" altLang="en-US" sz="949" dirty="0">
              <a:solidFill>
                <a:prstClr val="black">
                  <a:tint val="75000"/>
                </a:prstClr>
              </a:solidFill>
              <a:ea typeface="나눔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8923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2" r:id="rId1"/>
    <p:sldLayoutId id="2147483983" r:id="rId2"/>
  </p:sldLayoutIdLst>
  <p:hf hdr="0" ftr="0" dt="0"/>
  <p:txStyles>
    <p:titleStyle>
      <a:lvl1pPr algn="l" defTabSz="963778" rtl="0" eaLnBrk="1" latinLnBrk="1" hangingPunct="1">
        <a:lnSpc>
          <a:spcPct val="90000"/>
        </a:lnSpc>
        <a:spcBef>
          <a:spcPct val="0"/>
        </a:spcBef>
        <a:buNone/>
        <a:defRPr sz="4638" kern="1200">
          <a:solidFill>
            <a:schemeClr val="tx1"/>
          </a:solidFill>
          <a:latin typeface="+mj-lt"/>
          <a:ea typeface="나눔고딕" panose="020D0604000000000000" pitchFamily="50" charset="-127"/>
          <a:cs typeface="+mj-cs"/>
        </a:defRPr>
      </a:lvl1pPr>
    </p:titleStyle>
    <p:bodyStyle>
      <a:lvl1pPr marL="240944" indent="-240944" algn="l" defTabSz="963778" rtl="0" eaLnBrk="1" latinLnBrk="1" hangingPunct="1">
        <a:lnSpc>
          <a:spcPct val="90000"/>
        </a:lnSpc>
        <a:spcBef>
          <a:spcPts val="1054"/>
        </a:spcBef>
        <a:buFont typeface="맑은 고딕" panose="020B0604020202020204" pitchFamily="34" charset="0"/>
        <a:buChar char="•"/>
        <a:defRPr sz="2951" kern="1200">
          <a:solidFill>
            <a:schemeClr val="tx1"/>
          </a:solidFill>
          <a:latin typeface="+mn-lt"/>
          <a:ea typeface="+mn-ea"/>
          <a:cs typeface="+mn-cs"/>
        </a:defRPr>
      </a:lvl1pPr>
      <a:lvl2pPr marL="722833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2530" kern="1200">
          <a:solidFill>
            <a:schemeClr val="tx1"/>
          </a:solidFill>
          <a:latin typeface="+mn-lt"/>
          <a:ea typeface="+mn-ea"/>
          <a:cs typeface="+mn-cs"/>
        </a:defRPr>
      </a:lvl2pPr>
      <a:lvl3pPr marL="1204722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2108" kern="1200">
          <a:solidFill>
            <a:schemeClr val="tx1"/>
          </a:solidFill>
          <a:latin typeface="+mn-lt"/>
          <a:ea typeface="+mn-ea"/>
          <a:cs typeface="+mn-cs"/>
        </a:defRPr>
      </a:lvl3pPr>
      <a:lvl4pPr marL="1686611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4pPr>
      <a:lvl5pPr marL="2168500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5pPr>
      <a:lvl6pPr marL="2650388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6pPr>
      <a:lvl7pPr marL="3132277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7pPr>
      <a:lvl8pPr marL="3614166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8pPr>
      <a:lvl9pPr marL="4096055" indent="-240944" algn="l" defTabSz="963778" rtl="0" eaLnBrk="1" latinLnBrk="1" hangingPunct="1">
        <a:lnSpc>
          <a:spcPct val="90000"/>
        </a:lnSpc>
        <a:spcBef>
          <a:spcPts val="527"/>
        </a:spcBef>
        <a:buFont typeface="맑은 고딕" panose="020B0604020202020204" pitchFamily="34" charset="0"/>
        <a:buChar char="•"/>
        <a:defRPr sz="189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1pPr>
      <a:lvl2pPr marL="481889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2pPr>
      <a:lvl3pPr marL="963778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3pPr>
      <a:lvl4pPr marL="1445666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4pPr>
      <a:lvl5pPr marL="1927555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5pPr>
      <a:lvl6pPr marL="2409444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6pPr>
      <a:lvl7pPr marL="2891333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7pPr>
      <a:lvl8pPr marL="3373222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8pPr>
      <a:lvl9pPr marL="3855110" algn="l" defTabSz="963778" rtl="0" eaLnBrk="1" latinLnBrk="1" hangingPunct="1">
        <a:defRPr sz="18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11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5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22.xml"/><Relationship Id="rId7" Type="http://schemas.openxmlformats.org/officeDocument/2006/relationships/slideLayout" Target="../slideLayouts/slideLayout58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10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2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openxmlformats.org/officeDocument/2006/relationships/tags" Target="../tags/tag32.xml"/><Relationship Id="rId7" Type="http://schemas.openxmlformats.org/officeDocument/2006/relationships/slideLayout" Target="../slideLayouts/slideLayout58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3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7" Type="http://schemas.openxmlformats.org/officeDocument/2006/relationships/image" Target="../media/image10.pn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4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4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0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4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image" Target="../media/image10.png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5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tags" Target="../tags/tag55.xml"/><Relationship Id="rId7" Type="http://schemas.openxmlformats.org/officeDocument/2006/relationships/image" Target="../media/image9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5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9.xml"/><Relationship Id="rId7" Type="http://schemas.openxmlformats.org/officeDocument/2006/relationships/image" Target="../media/image8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6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58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8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58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1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58.xml"/><Relationship Id="rId4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72022" y="2358281"/>
            <a:ext cx="8645525" cy="1512888"/>
          </a:xfrm>
        </p:spPr>
        <p:txBody>
          <a:bodyPr/>
          <a:lstStyle/>
          <a:p>
            <a:pPr algn="ctr" eaLnBrk="1" hangingPunct="1">
              <a:lnSpc>
                <a:spcPct val="130000"/>
              </a:lnSpc>
              <a:defRPr/>
            </a:pPr>
            <a:r>
              <a:rPr lang="en-US" altLang="ko-KR" sz="3200" dirty="0">
                <a:latin typeface="+mn-ea"/>
                <a:ea typeface="+mn-ea"/>
              </a:rPr>
              <a:t>21</a:t>
            </a:r>
            <a:r>
              <a:rPr lang="ko-KR" altLang="en-US" sz="3200" dirty="0">
                <a:latin typeface="+mn-ea"/>
                <a:ea typeface="+mn-ea"/>
              </a:rPr>
              <a:t>년 </a:t>
            </a:r>
            <a:r>
              <a:rPr lang="ko-KR" altLang="en-US" sz="3200" u="sng" dirty="0">
                <a:latin typeface="+mn-ea"/>
                <a:ea typeface="+mn-ea"/>
              </a:rPr>
              <a:t>운영자 </a:t>
            </a:r>
            <a:r>
              <a:rPr lang="en-US" altLang="ko-KR" sz="3200" u="sng" dirty="0">
                <a:latin typeface="+mn-ea"/>
                <a:ea typeface="+mn-ea"/>
              </a:rPr>
              <a:t>Help </a:t>
            </a:r>
            <a:r>
              <a:rPr lang="ko-KR" altLang="en-US" sz="3200" u="sng" dirty="0">
                <a:latin typeface="+mn-ea"/>
                <a:ea typeface="+mn-ea"/>
              </a:rPr>
              <a:t>포탈</a:t>
            </a:r>
            <a:r>
              <a:rPr lang="en-US" altLang="ko-KR" sz="3200" dirty="0">
                <a:latin typeface="+mn-ea"/>
                <a:ea typeface="+mn-ea"/>
              </a:rPr>
              <a:t>(</a:t>
            </a:r>
            <a:r>
              <a:rPr lang="ko-KR" altLang="en-US" sz="3200" dirty="0">
                <a:latin typeface="+mn-ea"/>
                <a:ea typeface="+mn-ea"/>
              </a:rPr>
              <a:t>가칭</a:t>
            </a:r>
            <a:r>
              <a:rPr lang="en-US" altLang="ko-KR" sz="3200" dirty="0">
                <a:latin typeface="+mn-ea"/>
                <a:ea typeface="+mn-ea"/>
              </a:rPr>
              <a:t>) </a:t>
            </a:r>
            <a:r>
              <a:rPr lang="ko-KR" altLang="en-US" sz="3200" dirty="0">
                <a:latin typeface="+mn-ea"/>
                <a:ea typeface="+mn-ea"/>
              </a:rPr>
              <a:t>구축</a:t>
            </a:r>
            <a:br>
              <a:rPr lang="en-US" altLang="ko-KR" sz="3200" dirty="0">
                <a:latin typeface="+mn-ea"/>
                <a:ea typeface="+mn-ea"/>
              </a:rPr>
            </a:br>
            <a:r>
              <a:rPr lang="en-US" altLang="ko-KR" sz="3200" dirty="0">
                <a:solidFill>
                  <a:schemeClr val="tx1"/>
                </a:solidFill>
                <a:latin typeface="+mn-ea"/>
                <a:ea typeface="+mn-ea"/>
              </a:rPr>
              <a:t>UI</a:t>
            </a:r>
            <a:r>
              <a:rPr lang="ko-KR" altLang="en-US" sz="3200" dirty="0">
                <a:latin typeface="+mn-ea"/>
                <a:ea typeface="+mn-ea"/>
              </a:rPr>
              <a:t>설계서</a:t>
            </a:r>
          </a:p>
        </p:txBody>
      </p:sp>
      <p:sp>
        <p:nvSpPr>
          <p:cNvPr id="57350" name="부제목 2"/>
          <p:cNvSpPr>
            <a:spLocks/>
          </p:cNvSpPr>
          <p:nvPr/>
        </p:nvSpPr>
        <p:spPr bwMode="auto">
          <a:xfrm>
            <a:off x="1519238" y="5165725"/>
            <a:ext cx="7400925" cy="79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1" latinLnBrk="1" hangingPunct="1">
              <a:defRPr/>
            </a:pPr>
            <a:r>
              <a:rPr lang="en-US" altLang="ko-KR" sz="1800" b="1" dirty="0">
                <a:latin typeface="+mj-ea"/>
                <a:ea typeface="+mj-ea"/>
                <a:cs typeface="+mn-cs"/>
              </a:rPr>
              <a:t>SK C&amp;C</a:t>
            </a:r>
          </a:p>
          <a:p>
            <a:pPr algn="ctr" eaLnBrk="1" latinLnBrk="1" hangingPunct="1">
              <a:defRPr/>
            </a:pPr>
            <a:r>
              <a:rPr lang="en-US" altLang="ko-KR" sz="1800" b="1" dirty="0">
                <a:latin typeface="+mj-ea"/>
              </a:rPr>
              <a:t>2021. 04</a:t>
            </a:r>
            <a:endParaRPr lang="en-US" altLang="ko-KR" sz="1800" b="1" dirty="0">
              <a:latin typeface="+mj-ea"/>
              <a:ea typeface="+mj-ea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관리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34240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추가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ppt 7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페이지의 화면 보여줌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체크박스 클릭 후 삭제버튼 누르면 해당 서비스는 삭제 처리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167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57734" y="765232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서비스 정보</a:t>
            </a:r>
          </a:p>
        </p:txBody>
      </p:sp>
      <p:sp>
        <p:nvSpPr>
          <p:cNvPr id="14" name="Button">
            <a:extLst>
              <a:ext uri="{FF2B5EF4-FFF2-40B4-BE49-F238E27FC236}">
                <a16:creationId xmlns:a16="http://schemas.microsoft.com/office/drawing/2014/main" id="{9856DFE0-F3BB-45A5-B6AF-EA3D310E18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21389" y="3678545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0679A58F-FFB5-40DB-9B6F-2536EF01377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727504" y="3678545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타원형 설명선 28">
            <a:extLst>
              <a:ext uri="{FF2B5EF4-FFF2-40B4-BE49-F238E27FC236}">
                <a16:creationId xmlns:a16="http://schemas.microsoft.com/office/drawing/2014/main" id="{6DDA2DF1-8AC9-4DBE-AC95-811FC9E4833B}"/>
              </a:ext>
            </a:extLst>
          </p:cNvPr>
          <p:cNvSpPr/>
          <p:nvPr/>
        </p:nvSpPr>
        <p:spPr>
          <a:xfrm>
            <a:off x="5992932" y="348918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8244830" y="3438401"/>
            <a:ext cx="1293997" cy="554463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자산 정보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Write,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신희승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9" name="타원형 설명선 28">
            <a:extLst>
              <a:ext uri="{FF2B5EF4-FFF2-40B4-BE49-F238E27FC236}">
                <a16:creationId xmlns:a16="http://schemas.microsoft.com/office/drawing/2014/main" id="{995D53DC-4BCC-4068-B67C-C364586818DD}"/>
              </a:ext>
            </a:extLst>
          </p:cNvPr>
          <p:cNvSpPr/>
          <p:nvPr/>
        </p:nvSpPr>
        <p:spPr>
          <a:xfrm>
            <a:off x="6699640" y="3496151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CE1F8A9-3F1C-4191-89D9-12357C6E2231}"/>
              </a:ext>
            </a:extLst>
          </p:cNvPr>
          <p:cNvSpPr/>
          <p:nvPr/>
        </p:nvSpPr>
        <p:spPr>
          <a:xfrm>
            <a:off x="456512" y="1759459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5315767-4788-4D15-BCAC-6D53A95160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7935" y="1255403"/>
          <a:ext cx="6990954" cy="229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6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6776">
                  <a:extLst>
                    <a:ext uri="{9D8B030D-6E8A-4147-A177-3AD203B41FA5}">
                      <a16:colId xmlns:a16="http://schemas.microsoft.com/office/drawing/2014/main" val="994340061"/>
                    </a:ext>
                  </a:extLst>
                </a:gridCol>
                <a:gridCol w="13528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5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2021/04/08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인트라넷 신희승님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2021/04/08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인트라넷 신희승님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T-Concierge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2021/04/08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인트라넷 신희승님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27" name="직사각형 26">
            <a:extLst>
              <a:ext uri="{FF2B5EF4-FFF2-40B4-BE49-F238E27FC236}">
                <a16:creationId xmlns:a16="http://schemas.microsoft.com/office/drawing/2014/main" id="{C6FDFC2A-C8F9-4DBE-B94A-AD30B5D56A99}"/>
              </a:ext>
            </a:extLst>
          </p:cNvPr>
          <p:cNvSpPr/>
          <p:nvPr/>
        </p:nvSpPr>
        <p:spPr>
          <a:xfrm>
            <a:off x="456511" y="2128684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7F7D48A-BB04-410F-8CAA-46FEB6895F3F}"/>
              </a:ext>
            </a:extLst>
          </p:cNvPr>
          <p:cNvSpPr/>
          <p:nvPr/>
        </p:nvSpPr>
        <p:spPr>
          <a:xfrm>
            <a:off x="456511" y="2516492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BF24A08-70A4-4D5C-A598-8124F24B0A40}"/>
              </a:ext>
            </a:extLst>
          </p:cNvPr>
          <p:cNvSpPr/>
          <p:nvPr/>
        </p:nvSpPr>
        <p:spPr>
          <a:xfrm>
            <a:off x="456511" y="2904300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315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자산정보 관리</a:t>
            </a:r>
            <a:r>
              <a:rPr lang="en-US" altLang="ko-KR" dirty="0"/>
              <a:t>(</a:t>
            </a:r>
            <a:r>
              <a:rPr lang="ko-KR" altLang="en-US" dirty="0"/>
              <a:t>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48870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자산 정보 페이지에서 보여주는 컬럼 관리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row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클릭 시 해당 서비스의 자산 페이지로 이동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(ppt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8P)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167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번의 삭제 기능은 없애기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57734" y="765232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자산 정보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8244830" y="3438401"/>
            <a:ext cx="1293997" cy="554463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자산 정보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Write,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신희승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05315767-4788-4D15-BCAC-6D53A951608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67936" y="1255403"/>
          <a:ext cx="6724766" cy="229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6003">
                  <a:extLst>
                    <a:ext uri="{9D8B030D-6E8A-4147-A177-3AD203B41FA5}">
                      <a16:colId xmlns:a16="http://schemas.microsoft.com/office/drawing/2014/main" val="994340061"/>
                    </a:ext>
                  </a:extLst>
                </a:gridCol>
                <a:gridCol w="3498763">
                  <a:extLst>
                    <a:ext uri="{9D8B030D-6E8A-4147-A177-3AD203B41FA5}">
                      <a16:colId xmlns:a16="http://schemas.microsoft.com/office/drawing/2014/main" val="3961678116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매핑 자산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T-Concierge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7" name="타원형 설명선 28">
            <a:extLst>
              <a:ext uri="{FF2B5EF4-FFF2-40B4-BE49-F238E27FC236}">
                <a16:creationId xmlns:a16="http://schemas.microsoft.com/office/drawing/2014/main" id="{4FD536B3-1B28-4666-9A3E-0F5C2D6F776A}"/>
              </a:ext>
            </a:extLst>
          </p:cNvPr>
          <p:cNvSpPr/>
          <p:nvPr/>
        </p:nvSpPr>
        <p:spPr>
          <a:xfrm>
            <a:off x="1476078" y="163513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0" name="Button">
            <a:extLst>
              <a:ext uri="{FF2B5EF4-FFF2-40B4-BE49-F238E27FC236}">
                <a16:creationId xmlns:a16="http://schemas.microsoft.com/office/drawing/2014/main" id="{6498C59C-2B2D-43E3-B0F0-F7EB4C37BE9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444631" y="3693002"/>
            <a:ext cx="648072" cy="299862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 관리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719DB83-86C2-48CE-B044-25E27C3E093F}"/>
              </a:ext>
            </a:extLst>
          </p:cNvPr>
          <p:cNvSpPr/>
          <p:nvPr/>
        </p:nvSpPr>
        <p:spPr>
          <a:xfrm>
            <a:off x="3492302" y="4113929"/>
            <a:ext cx="2581885" cy="1917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00D31A-D029-4F03-8EDF-796F86AFE64F}"/>
              </a:ext>
            </a:extLst>
          </p:cNvPr>
          <p:cNvSpPr txBox="1"/>
          <p:nvPr/>
        </p:nvSpPr>
        <p:spPr>
          <a:xfrm>
            <a:off x="3559254" y="4195303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관리 컬럼 </a:t>
            </a:r>
            <a:r>
              <a:rPr lang="en-US" altLang="ko-KR" sz="900" b="1" dirty="0">
                <a:latin typeface="+mn-ea"/>
                <a:ea typeface="+mn-ea"/>
              </a:rPr>
              <a:t>List </a:t>
            </a:r>
            <a:r>
              <a:rPr lang="ko-KR" altLang="en-US" sz="900" b="1" dirty="0">
                <a:latin typeface="+mn-ea"/>
                <a:ea typeface="+mn-ea"/>
              </a:rPr>
              <a:t>항목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C3819BEE-D342-4465-8804-7D85ACD2BD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2360" y="4518998"/>
            <a:ext cx="92916" cy="125324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5ABB2BB-F91A-4EB6-8F67-C914627C24D1}"/>
              </a:ext>
            </a:extLst>
          </p:cNvPr>
          <p:cNvSpPr txBox="1"/>
          <p:nvPr/>
        </p:nvSpPr>
        <p:spPr>
          <a:xfrm>
            <a:off x="3616137" y="4518998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서비스명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C4A64AB-42D6-4762-BFDF-0E048C45BAA8}"/>
              </a:ext>
            </a:extLst>
          </p:cNvPr>
          <p:cNvSpPr txBox="1"/>
          <p:nvPr/>
        </p:nvSpPr>
        <p:spPr>
          <a:xfrm>
            <a:off x="4842015" y="4518998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OS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B1A5357-888B-4731-B1FF-0A3BA81ED622}"/>
              </a:ext>
            </a:extLst>
          </p:cNvPr>
          <p:cNvSpPr txBox="1"/>
          <p:nvPr/>
        </p:nvSpPr>
        <p:spPr>
          <a:xfrm>
            <a:off x="3616137" y="4827305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IP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796DC33-6CB2-4086-949D-88F16D1C40CB}"/>
              </a:ext>
            </a:extLst>
          </p:cNvPr>
          <p:cNvSpPr txBox="1"/>
          <p:nvPr/>
        </p:nvSpPr>
        <p:spPr>
          <a:xfrm>
            <a:off x="4842015" y="4827305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hostname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628F6F3-CEDB-4B5C-A1A0-91C6DFF326BB}"/>
              </a:ext>
            </a:extLst>
          </p:cNvPr>
          <p:cNvSpPr txBox="1"/>
          <p:nvPr/>
        </p:nvSpPr>
        <p:spPr>
          <a:xfrm>
            <a:off x="3616137" y="5113187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CPU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83CC52-7B46-4886-9E1A-05181A42273F}"/>
              </a:ext>
            </a:extLst>
          </p:cNvPr>
          <p:cNvSpPr txBox="1"/>
          <p:nvPr/>
        </p:nvSpPr>
        <p:spPr>
          <a:xfrm>
            <a:off x="4842015" y="5113187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Memory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5702F36-EA4E-4AB1-8A69-D6DD27A51E12}"/>
              </a:ext>
            </a:extLst>
          </p:cNvPr>
          <p:cNvSpPr txBox="1"/>
          <p:nvPr/>
        </p:nvSpPr>
        <p:spPr>
          <a:xfrm>
            <a:off x="3616137" y="5412505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Disk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5DE8A5-626E-41FA-AC19-14A89A048DD7}"/>
              </a:ext>
            </a:extLst>
          </p:cNvPr>
          <p:cNvSpPr txBox="1"/>
          <p:nvPr/>
        </p:nvSpPr>
        <p:spPr>
          <a:xfrm>
            <a:off x="4842015" y="5412505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SAN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38" name="Button">
            <a:extLst>
              <a:ext uri="{FF2B5EF4-FFF2-40B4-BE49-F238E27FC236}">
                <a16:creationId xmlns:a16="http://schemas.microsoft.com/office/drawing/2014/main" id="{3AE39CB4-E3C8-4433-8471-27381061353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4095946" y="5740583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9" name="Button">
            <a:extLst>
              <a:ext uri="{FF2B5EF4-FFF2-40B4-BE49-F238E27FC236}">
                <a16:creationId xmlns:a16="http://schemas.microsoft.com/office/drawing/2014/main" id="{E0B8164B-2BBD-41A8-A52A-58A4D8C189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4818855" y="5740583"/>
            <a:ext cx="631385" cy="216000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닫기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110C766D-C17C-4F33-B1BF-CB37E19211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987" y="4554106"/>
            <a:ext cx="155864" cy="155864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770C4F39-4107-4A4C-8F84-8218A0A2C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5016" y="4551572"/>
            <a:ext cx="155864" cy="155864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30BCA7F8-69C7-4C6F-A43B-2D717FD32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770" y="4858118"/>
            <a:ext cx="155864" cy="155864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D5C7854-292A-43EA-A084-B7CF2C9AE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770" y="5151152"/>
            <a:ext cx="155864" cy="155864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4901C3AC-BF55-4F60-BEB5-D4D7636B57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3770" y="5452307"/>
            <a:ext cx="155864" cy="155864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7AED790A-C47A-4298-99BF-C591E43887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987" y="4865270"/>
            <a:ext cx="155864" cy="15586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82DFCBB0-0234-4358-9B85-21C0438973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9987" y="5149095"/>
            <a:ext cx="155864" cy="15586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192CE1B0-B850-4184-A8AF-F986E5872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092" y="5441265"/>
            <a:ext cx="155864" cy="155864"/>
          </a:xfrm>
          <a:prstGeom prst="rect">
            <a:avLst/>
          </a:prstGeom>
        </p:spPr>
      </p:pic>
      <p:sp>
        <p:nvSpPr>
          <p:cNvPr id="49" name="타원형 설명선 28">
            <a:extLst>
              <a:ext uri="{FF2B5EF4-FFF2-40B4-BE49-F238E27FC236}">
                <a16:creationId xmlns:a16="http://schemas.microsoft.com/office/drawing/2014/main" id="{53AC0E8C-4D6D-46C3-81E2-681BA0C6D4DF}"/>
              </a:ext>
            </a:extLst>
          </p:cNvPr>
          <p:cNvSpPr/>
          <p:nvPr/>
        </p:nvSpPr>
        <p:spPr>
          <a:xfrm>
            <a:off x="4184777" y="436817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cxnSp>
        <p:nvCxnSpPr>
          <p:cNvPr id="50" name="구부러진 연결선 19">
            <a:extLst>
              <a:ext uri="{FF2B5EF4-FFF2-40B4-BE49-F238E27FC236}">
                <a16:creationId xmlns:a16="http://schemas.microsoft.com/office/drawing/2014/main" id="{C4C74F91-F20B-4814-B0F8-300D7A5634CB}"/>
              </a:ext>
            </a:extLst>
          </p:cNvPr>
          <p:cNvCxnSpPr>
            <a:cxnSpLocks/>
            <a:stCxn id="20" idx="2"/>
            <a:endCxn id="24" idx="3"/>
          </p:cNvCxnSpPr>
          <p:nvPr/>
        </p:nvCxnSpPr>
        <p:spPr>
          <a:xfrm rot="5400000">
            <a:off x="5835594" y="4212547"/>
            <a:ext cx="1152756" cy="713391"/>
          </a:xfrm>
          <a:prstGeom prst="curvedConnector2">
            <a:avLst/>
          </a:prstGeom>
          <a:ln w="22225">
            <a:solidFill>
              <a:srgbClr val="F68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8648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I/F</a:t>
            </a:r>
            <a:r>
              <a:rPr lang="ko-KR" altLang="en-US" dirty="0"/>
              <a:t>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I/F</a:t>
            </a:r>
            <a:r>
              <a:rPr lang="ko-KR" altLang="en-US" dirty="0"/>
              <a:t> 관리 리스트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83385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Row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해당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I/F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상세화면으로 이동 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항목수정 버튼 클릭 시 리스트에 표시할 항목을 개인별로 설정할 수 있음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조건초기화 클릭 시 </a:t>
                      </a:r>
                      <a:r>
                        <a:rPr lang="en-US" altLang="ko-KR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Confirm 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 후 시스템에서 </a:t>
                      </a:r>
                      <a:r>
                        <a:rPr lang="en-US" altLang="ko-KR" sz="8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Defualt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설정한 리스트 항목으로 초기화를 할 수 있음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I/F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신규등록 화면으로 이동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초록색 셀은 고정 값으로 모두 동일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6, 7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관리자 권한을 가진 사용자만 나오는 항목으로 체크 버튼 누른 내역을 삭제 가능 하도록 함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일반 사용자는 체크박스가 보이지 않음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4878561"/>
          <a:ext cx="2254250" cy="169865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서비스에 따른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I/F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표시 방식을 어떻게 할지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I/F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만큼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row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리스트에 사용할 오픈소스 결정 필요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I/F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신규등록 시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어디까지를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Defualt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Wirte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할 지 결정 필요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907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31801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107926" y="1062137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I/F</a:t>
            </a:r>
            <a:r>
              <a:rPr lang="ko-KR" altLang="en-US" sz="1400" b="1" dirty="0">
                <a:latin typeface="+mn-ea"/>
                <a:ea typeface="+mn-ea"/>
              </a:rPr>
              <a:t> 정보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123EF35-C97F-405B-8C62-9A37FD654F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926" y="1867873"/>
          <a:ext cx="7840029" cy="229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167">
                  <a:extLst>
                    <a:ext uri="{9D8B030D-6E8A-4147-A177-3AD203B41FA5}">
                      <a16:colId xmlns:a16="http://schemas.microsoft.com/office/drawing/2014/main" val="994340061"/>
                    </a:ext>
                  </a:extLst>
                </a:gridCol>
                <a:gridCol w="625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2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6130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  <a:gridCol w="14004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085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63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사용용도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I/F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요청 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Legalnet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SKT-LAWPALL1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150.19.1.160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진행중인 법무검토 조회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접속자의 진행중인 법무검토 건 목록 가져옴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챗봇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Open2U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T-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Legalnet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SKT-LAWPALL1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150.19.1.160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진행중인 법무검토 조회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접속자의 진행중인 법무검토 건 목록 가져옴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챗봇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Open2U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타원형 설명선 28">
            <a:extLst>
              <a:ext uri="{FF2B5EF4-FFF2-40B4-BE49-F238E27FC236}">
                <a16:creationId xmlns:a16="http://schemas.microsoft.com/office/drawing/2014/main" id="{6DDA2DF1-8AC9-4DBE-AC95-811FC9E4833B}"/>
              </a:ext>
            </a:extLst>
          </p:cNvPr>
          <p:cNvSpPr/>
          <p:nvPr/>
        </p:nvSpPr>
        <p:spPr>
          <a:xfrm>
            <a:off x="354498" y="223660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83" y="4229954"/>
            <a:ext cx="1293997" cy="554463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자산 정보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Write,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이한상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1443FE-14A3-4705-A1AD-0BB30FA9352C}"/>
              </a:ext>
            </a:extLst>
          </p:cNvPr>
          <p:cNvSpPr txBox="1"/>
          <p:nvPr/>
        </p:nvSpPr>
        <p:spPr>
          <a:xfrm>
            <a:off x="4716438" y="6894785"/>
            <a:ext cx="3192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lt"/>
              </a:rPr>
              <a:t>*6</a:t>
            </a:r>
            <a:r>
              <a:rPr lang="ko-KR" altLang="en-US" sz="1000" dirty="0">
                <a:latin typeface="+mn-lt"/>
              </a:rPr>
              <a:t>페이지 서비스 관리 </a:t>
            </a:r>
            <a:r>
              <a:rPr lang="en-US" altLang="ko-KR" sz="1000" dirty="0">
                <a:latin typeface="+mn-lt"/>
              </a:rPr>
              <a:t>List </a:t>
            </a:r>
            <a:r>
              <a:rPr lang="ko-KR" altLang="en-US" sz="1000" dirty="0">
                <a:latin typeface="+mn-lt"/>
              </a:rPr>
              <a:t>화면에서 </a:t>
            </a:r>
            <a:r>
              <a:rPr lang="en-US" altLang="ko-KR" sz="1000" dirty="0">
                <a:latin typeface="+mn-lt"/>
              </a:rPr>
              <a:t>I/F </a:t>
            </a:r>
            <a:r>
              <a:rPr lang="ko-KR" altLang="en-US" sz="1000" dirty="0">
                <a:latin typeface="+mn-lt"/>
              </a:rPr>
              <a:t>클릭 시 이동</a:t>
            </a:r>
            <a:r>
              <a:rPr lang="en-US" altLang="ko-KR" sz="1000" dirty="0">
                <a:latin typeface="+mn-lt"/>
              </a:rPr>
              <a:t>,</a:t>
            </a:r>
          </a:p>
          <a:p>
            <a:r>
              <a:rPr lang="ko-KR" altLang="en-US" sz="1000" dirty="0">
                <a:latin typeface="+mn-lt"/>
              </a:rPr>
              <a:t>한 서버의 모든</a:t>
            </a:r>
            <a:r>
              <a:rPr lang="en-US" altLang="ko-KR" sz="1000" dirty="0">
                <a:latin typeface="+mn-lt"/>
              </a:rPr>
              <a:t> I/F </a:t>
            </a:r>
            <a:r>
              <a:rPr lang="ko-KR" altLang="en-US" sz="1000" dirty="0">
                <a:latin typeface="+mn-lt"/>
              </a:rPr>
              <a:t>리스트를 보여줌</a:t>
            </a: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579471C4-4EB7-43E1-94E7-07B0EFB856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97815" y="1582722"/>
            <a:ext cx="694524" cy="21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조건초기화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1" name="Button">
            <a:extLst>
              <a:ext uri="{FF2B5EF4-FFF2-40B4-BE49-F238E27FC236}">
                <a16:creationId xmlns:a16="http://schemas.microsoft.com/office/drawing/2014/main" id="{17048493-45A3-463C-8843-0125F08F1F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98725" y="1582722"/>
            <a:ext cx="631385" cy="21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항목수정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타원형 설명선 14">
            <a:extLst>
              <a:ext uri="{FF2B5EF4-FFF2-40B4-BE49-F238E27FC236}">
                <a16:creationId xmlns:a16="http://schemas.microsoft.com/office/drawing/2014/main" id="{F3A4DB5B-CF61-4CF2-A70C-C044197176C5}"/>
              </a:ext>
            </a:extLst>
          </p:cNvPr>
          <p:cNvSpPr/>
          <p:nvPr/>
        </p:nvSpPr>
        <p:spPr>
          <a:xfrm>
            <a:off x="5580534" y="144932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6" name="타원형 설명선 14">
            <a:extLst>
              <a:ext uri="{FF2B5EF4-FFF2-40B4-BE49-F238E27FC236}">
                <a16:creationId xmlns:a16="http://schemas.microsoft.com/office/drawing/2014/main" id="{DD4D8033-F87E-452F-A33C-D6DF2BBB1B11}"/>
              </a:ext>
            </a:extLst>
          </p:cNvPr>
          <p:cNvSpPr/>
          <p:nvPr/>
        </p:nvSpPr>
        <p:spPr>
          <a:xfrm>
            <a:off x="6301971" y="142217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2C1B579-8D7B-4A19-9D30-6D1F4FAA28BC}"/>
              </a:ext>
            </a:extLst>
          </p:cNvPr>
          <p:cNvSpPr/>
          <p:nvPr/>
        </p:nvSpPr>
        <p:spPr>
          <a:xfrm>
            <a:off x="2760151" y="4329476"/>
            <a:ext cx="2581885" cy="1917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8" name="구부러진 연결선 19">
            <a:extLst>
              <a:ext uri="{FF2B5EF4-FFF2-40B4-BE49-F238E27FC236}">
                <a16:creationId xmlns:a16="http://schemas.microsoft.com/office/drawing/2014/main" id="{E3907195-53B2-4916-BCF3-F706236934F4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rot="5400000">
            <a:off x="3767379" y="2082437"/>
            <a:ext cx="2530754" cy="1963324"/>
          </a:xfrm>
          <a:prstGeom prst="curvedConnector3">
            <a:avLst>
              <a:gd name="adj1" fmla="val 50000"/>
            </a:avLst>
          </a:prstGeom>
          <a:ln w="22225">
            <a:solidFill>
              <a:srgbClr val="F68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F06CF8-6091-47EB-9AAE-ECEBDACE1E0D}"/>
              </a:ext>
            </a:extLst>
          </p:cNvPr>
          <p:cNvSpPr txBox="1"/>
          <p:nvPr/>
        </p:nvSpPr>
        <p:spPr>
          <a:xfrm>
            <a:off x="2827103" y="4410850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서비스 관리 </a:t>
            </a:r>
            <a:r>
              <a:rPr lang="en-US" altLang="ko-KR" sz="900" b="1" dirty="0">
                <a:latin typeface="+mn-ea"/>
                <a:ea typeface="+mn-ea"/>
              </a:rPr>
              <a:t>List </a:t>
            </a:r>
            <a:r>
              <a:rPr lang="ko-KR" altLang="en-US" sz="900" b="1" dirty="0">
                <a:latin typeface="+mn-ea"/>
                <a:ea typeface="+mn-ea"/>
              </a:rPr>
              <a:t>항목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C8B8F9-0FD5-4A44-9348-D12F37C72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0209" y="4734545"/>
            <a:ext cx="92916" cy="125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0D1F4A-48D3-4224-B044-15904A7D8992}"/>
              </a:ext>
            </a:extLst>
          </p:cNvPr>
          <p:cNvSpPr txBox="1"/>
          <p:nvPr/>
        </p:nvSpPr>
        <p:spPr>
          <a:xfrm>
            <a:off x="2883986" y="4734545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ID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C91694-16E1-433A-BD3A-08FD32EE7B8A}"/>
              </a:ext>
            </a:extLst>
          </p:cNvPr>
          <p:cNvSpPr/>
          <p:nvPr/>
        </p:nvSpPr>
        <p:spPr>
          <a:xfrm>
            <a:off x="2943458" y="4778045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327DA6-A4D2-45A3-9959-8281687A909C}"/>
              </a:ext>
            </a:extLst>
          </p:cNvPr>
          <p:cNvSpPr txBox="1"/>
          <p:nvPr/>
        </p:nvSpPr>
        <p:spPr>
          <a:xfrm>
            <a:off x="4109864" y="4734545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I/F </a:t>
            </a:r>
            <a:r>
              <a:rPr lang="ko-KR" altLang="en-US" sz="800" dirty="0">
                <a:latin typeface="+mn-ea"/>
                <a:ea typeface="+mn-ea"/>
              </a:rPr>
              <a:t>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ACE5C66-7303-4EA4-8C1F-1B04B743F9D3}"/>
              </a:ext>
            </a:extLst>
          </p:cNvPr>
          <p:cNvSpPr/>
          <p:nvPr/>
        </p:nvSpPr>
        <p:spPr>
          <a:xfrm>
            <a:off x="4169336" y="4778045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7B2E42-42CC-4D68-985F-168F70E246B2}"/>
              </a:ext>
            </a:extLst>
          </p:cNvPr>
          <p:cNvSpPr txBox="1"/>
          <p:nvPr/>
        </p:nvSpPr>
        <p:spPr>
          <a:xfrm>
            <a:off x="2883986" y="504285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설명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7E3149-A66F-4260-B17B-19FB0409EFBF}"/>
              </a:ext>
            </a:extLst>
          </p:cNvPr>
          <p:cNvSpPr/>
          <p:nvPr/>
        </p:nvSpPr>
        <p:spPr>
          <a:xfrm>
            <a:off x="2943458" y="508635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3B5F27-A4A8-4D07-B6B1-781E4357ED8A}"/>
              </a:ext>
            </a:extLst>
          </p:cNvPr>
          <p:cNvSpPr txBox="1"/>
          <p:nvPr/>
        </p:nvSpPr>
        <p:spPr>
          <a:xfrm>
            <a:off x="4109864" y="504285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요청 서비스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5A0B8E-990D-43D1-8C3E-83E36D23A9BC}"/>
              </a:ext>
            </a:extLst>
          </p:cNvPr>
          <p:cNvSpPr/>
          <p:nvPr/>
        </p:nvSpPr>
        <p:spPr>
          <a:xfrm>
            <a:off x="4169336" y="508635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2290C5-DF55-4879-A066-61905375370E}"/>
              </a:ext>
            </a:extLst>
          </p:cNvPr>
          <p:cNvSpPr txBox="1"/>
          <p:nvPr/>
        </p:nvSpPr>
        <p:spPr>
          <a:xfrm>
            <a:off x="2883986" y="5328734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IP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0BB0F3-748D-4447-89CE-BC7CA3A47DA5}"/>
              </a:ext>
            </a:extLst>
          </p:cNvPr>
          <p:cNvSpPr/>
          <p:nvPr/>
        </p:nvSpPr>
        <p:spPr>
          <a:xfrm>
            <a:off x="2943458" y="5372234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3B27C0-63AA-47B7-864D-E0624668DAA4}"/>
              </a:ext>
            </a:extLst>
          </p:cNvPr>
          <p:cNvSpPr txBox="1"/>
          <p:nvPr/>
        </p:nvSpPr>
        <p:spPr>
          <a:xfrm>
            <a:off x="4109864" y="5328734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URL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BCD6B2-04B0-4439-A823-5B45F1A7C1BB}"/>
              </a:ext>
            </a:extLst>
          </p:cNvPr>
          <p:cNvSpPr/>
          <p:nvPr/>
        </p:nvSpPr>
        <p:spPr>
          <a:xfrm>
            <a:off x="4169336" y="5372234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56127F-CB50-4C40-8171-D02427FEFABA}"/>
              </a:ext>
            </a:extLst>
          </p:cNvPr>
          <p:cNvSpPr txBox="1"/>
          <p:nvPr/>
        </p:nvSpPr>
        <p:spPr>
          <a:xfrm>
            <a:off x="2883986" y="562805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송신측 담당자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FEBBD1-3FD9-4A1F-A3A8-387E6F822A8F}"/>
              </a:ext>
            </a:extLst>
          </p:cNvPr>
          <p:cNvSpPr/>
          <p:nvPr/>
        </p:nvSpPr>
        <p:spPr>
          <a:xfrm>
            <a:off x="2943458" y="567155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9FA483-102E-4730-B7FF-B27710C52FEB}"/>
              </a:ext>
            </a:extLst>
          </p:cNvPr>
          <p:cNvSpPr txBox="1"/>
          <p:nvPr/>
        </p:nvSpPr>
        <p:spPr>
          <a:xfrm>
            <a:off x="4109864" y="562805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수신측 담당자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5E3609-7CB5-48C9-9E1C-66BBD7BA76C1}"/>
              </a:ext>
            </a:extLst>
          </p:cNvPr>
          <p:cNvSpPr/>
          <p:nvPr/>
        </p:nvSpPr>
        <p:spPr>
          <a:xfrm>
            <a:off x="4169336" y="567155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Button">
            <a:extLst>
              <a:ext uri="{FF2B5EF4-FFF2-40B4-BE49-F238E27FC236}">
                <a16:creationId xmlns:a16="http://schemas.microsoft.com/office/drawing/2014/main" id="{10D2E1D9-CF8C-44C8-ADFE-B61A9F5EE2B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63795" y="5956130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id="{C35E6AAD-7C00-437A-9A92-082D32C00D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86704" y="5956130"/>
            <a:ext cx="631385" cy="216000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닫기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AEFCAAA-2A4A-4F07-80BE-55B1CBDB0C03}"/>
              </a:ext>
            </a:extLst>
          </p:cNvPr>
          <p:cNvCxnSpPr>
            <a:cxnSpLocks/>
          </p:cNvCxnSpPr>
          <p:nvPr/>
        </p:nvCxnSpPr>
        <p:spPr>
          <a:xfrm>
            <a:off x="4146326" y="5016381"/>
            <a:ext cx="72008" cy="120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632E4C5-8BA6-4D9E-8E14-CCA91D48E62D}"/>
              </a:ext>
            </a:extLst>
          </p:cNvPr>
          <p:cNvCxnSpPr>
            <a:cxnSpLocks/>
          </p:cNvCxnSpPr>
          <p:nvPr/>
        </p:nvCxnSpPr>
        <p:spPr>
          <a:xfrm flipV="1">
            <a:off x="4226382" y="5008396"/>
            <a:ext cx="58008" cy="1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20FDEEF-E3B0-4BA6-A4DA-C1A9BC6A8B23}"/>
              </a:ext>
            </a:extLst>
          </p:cNvPr>
          <p:cNvCxnSpPr>
            <a:cxnSpLocks/>
          </p:cNvCxnSpPr>
          <p:nvPr/>
        </p:nvCxnSpPr>
        <p:spPr>
          <a:xfrm>
            <a:off x="2922190" y="4712713"/>
            <a:ext cx="72008" cy="120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DD8B55A-8776-4F90-B89D-862368526DDB}"/>
              </a:ext>
            </a:extLst>
          </p:cNvPr>
          <p:cNvCxnSpPr>
            <a:cxnSpLocks/>
          </p:cNvCxnSpPr>
          <p:nvPr/>
        </p:nvCxnSpPr>
        <p:spPr>
          <a:xfrm flipV="1">
            <a:off x="3002246" y="4704728"/>
            <a:ext cx="58008" cy="1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Button">
            <a:extLst>
              <a:ext uri="{FF2B5EF4-FFF2-40B4-BE49-F238E27FC236}">
                <a16:creationId xmlns:a16="http://schemas.microsoft.com/office/drawing/2014/main" id="{1F7CCA67-7F16-4AD5-8025-4AC7A11725B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03083" y="4338026"/>
            <a:ext cx="1016852" cy="21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en-US" altLang="ko-KR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I/F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신규등록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6" name="타원형 설명선 14">
            <a:extLst>
              <a:ext uri="{FF2B5EF4-FFF2-40B4-BE49-F238E27FC236}">
                <a16:creationId xmlns:a16="http://schemas.microsoft.com/office/drawing/2014/main" id="{A19DE253-59BD-4953-9F68-7F0C0136054B}"/>
              </a:ext>
            </a:extLst>
          </p:cNvPr>
          <p:cNvSpPr/>
          <p:nvPr/>
        </p:nvSpPr>
        <p:spPr>
          <a:xfrm>
            <a:off x="6570689" y="4219954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67" name="타원형 설명선 14">
            <a:extLst>
              <a:ext uri="{FF2B5EF4-FFF2-40B4-BE49-F238E27FC236}">
                <a16:creationId xmlns:a16="http://schemas.microsoft.com/office/drawing/2014/main" id="{20A5A5C2-C074-422D-B264-7142C24F8C7D}"/>
              </a:ext>
            </a:extLst>
          </p:cNvPr>
          <p:cNvSpPr/>
          <p:nvPr/>
        </p:nvSpPr>
        <p:spPr>
          <a:xfrm>
            <a:off x="449403" y="1715203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68" name="Button">
            <a:extLst>
              <a:ext uri="{FF2B5EF4-FFF2-40B4-BE49-F238E27FC236}">
                <a16:creationId xmlns:a16="http://schemas.microsoft.com/office/drawing/2014/main" id="{6AC49966-FA63-49F5-BF88-CC961794790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81397" y="1566217"/>
            <a:ext cx="631385" cy="216000"/>
          </a:xfrm>
          <a:prstGeom prst="roundRect">
            <a:avLst/>
          </a:prstGeom>
          <a:solidFill>
            <a:srgbClr val="AC75D5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9" name="타원형 설명선 28">
            <a:extLst>
              <a:ext uri="{FF2B5EF4-FFF2-40B4-BE49-F238E27FC236}">
                <a16:creationId xmlns:a16="http://schemas.microsoft.com/office/drawing/2014/main" id="{C9642B91-A980-485D-9931-6FAD099C4629}"/>
              </a:ext>
            </a:extLst>
          </p:cNvPr>
          <p:cNvSpPr/>
          <p:nvPr/>
        </p:nvSpPr>
        <p:spPr>
          <a:xfrm>
            <a:off x="53050" y="260206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6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9133ABF-571E-4D49-BF29-02D59DE76025}"/>
              </a:ext>
            </a:extLst>
          </p:cNvPr>
          <p:cNvSpPr/>
          <p:nvPr/>
        </p:nvSpPr>
        <p:spPr>
          <a:xfrm>
            <a:off x="202845" y="2358281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DABECB-5C1E-4BC1-A7BF-76A517D19527}"/>
              </a:ext>
            </a:extLst>
          </p:cNvPr>
          <p:cNvSpPr/>
          <p:nvPr/>
        </p:nvSpPr>
        <p:spPr>
          <a:xfrm>
            <a:off x="202845" y="2745098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형 설명선 28">
            <a:extLst>
              <a:ext uri="{FF2B5EF4-FFF2-40B4-BE49-F238E27FC236}">
                <a16:creationId xmlns:a16="http://schemas.microsoft.com/office/drawing/2014/main" id="{DC92E332-2DDE-4E1E-837E-D5EF3338C94C}"/>
              </a:ext>
            </a:extLst>
          </p:cNvPr>
          <p:cNvSpPr/>
          <p:nvPr/>
        </p:nvSpPr>
        <p:spPr>
          <a:xfrm>
            <a:off x="7042702" y="140032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7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784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I/F</a:t>
            </a:r>
            <a:r>
              <a:rPr lang="ko-KR" altLang="en-US" dirty="0"/>
              <a:t>정보 관리 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I/F</a:t>
            </a:r>
            <a:r>
              <a:rPr lang="ko-KR" altLang="en-US" dirty="0"/>
              <a:t>정보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311368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여러 서비스에 공통으로 제공하는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I/F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요청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서비스에 추가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DropDown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REST, SOAP, MQ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등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DropDown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HTTP, HTTPS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DropDown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POST, GET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5,7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관리자 권한을 가진 사용자만 나오는 항목으로 체크 버튼 누른 내역을 삭제 가능 하도록 함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일반 사용자는 체크박스가 보이지 않음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팝업창을 통해서 항목 추가 화면 띄우도록 함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체크된 정보를 삭제 처리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Request Parameter, Response Data, Sample Data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관련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I/F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정의서 첨부파일 다운로드 링크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478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/>
        </p:nvGraphicFramePr>
        <p:xfrm>
          <a:off x="8042030" y="4302497"/>
          <a:ext cx="2254250" cy="291590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3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I/F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연동서비스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 방식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 내역을 작성하도록 하는 것이 좋을 것 같음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프로토콜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HTTP Type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작성이 아닌 선택하는 값의 경우 </a:t>
                      </a:r>
                      <a:r>
                        <a:rPr lang="ko-KR" altLang="en-US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추가해야할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때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어떻게 하면 편한 방식으로 할 수 있을지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,,,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페이지에서 추가하도록 변경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상세화면을 모두 수정화면으로 표시하는 것이 편할까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화면으로 표기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추가 하여 수정 버튼 눌렀을 경우에만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editable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4470472"/>
                  </a:ext>
                </a:extLst>
              </a:tr>
              <a:tr h="18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항목추가는 누구에게나 오픈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추가는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Any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삭제는 관리자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3037113"/>
                  </a:ext>
                </a:extLst>
              </a:tr>
              <a:tr h="18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보여주는 순서는 가능하다면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Drag&amp;Drop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변경하게 하도록 함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6611877"/>
                  </a:ext>
                </a:extLst>
              </a:tr>
              <a:tr h="18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녹색 셀의 경우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가져야 하는 값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050456"/>
                  </a:ext>
                </a:extLst>
              </a:tr>
              <a:tr h="1878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계정정보를 관리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95163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51942" y="610344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I/F</a:t>
            </a:r>
            <a:r>
              <a:rPr lang="ko-KR" altLang="en-US" sz="1400" b="1" dirty="0">
                <a:latin typeface="+mn-ea"/>
                <a:ea typeface="+mn-ea"/>
              </a:rPr>
              <a:t> 정보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9180934" y="3654425"/>
            <a:ext cx="1115346" cy="576064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I/F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정보 </a:t>
            </a:r>
            <a:r>
              <a:rPr lang="en-US" altLang="ko-KR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Wirte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이한상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0A664943-624B-4350-B57A-2C9D444CFEF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9843" y="1287239"/>
          <a:ext cx="7378419" cy="3435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78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Legalnet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I/F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진행중인 법무검토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설명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접속자의 진행중인 법무검토 건 목록을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리턴한다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요청 서비스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Legal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챗봇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T net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포틀릿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연동 프로토콜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일일평균 호출건수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100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8763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http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HTTP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Method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POST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Data </a:t>
                      </a:r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포맷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인증방식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기본인증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1136147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운영서버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IP/PORT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150.XX.XX.XX, 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개발서버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IP/PORT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150.XX.XX.XX, 80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7292020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운영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I/F URL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~/aaa.asmx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개발 </a:t>
                      </a:r>
                      <a:r>
                        <a:rPr lang="en-US" altLang="ko-KR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I/F URL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~/aaa.asmx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9479309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송신측 담당자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이한상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/010-0000-0000(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Legalnet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챗봇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이한상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/010-0000-0000(T net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포틀릿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수신측 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이한상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/010-0000-0000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701839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첨부파일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u="sng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T-</a:t>
                      </a:r>
                      <a:r>
                        <a:rPr lang="en-US" altLang="ko-KR" sz="800" b="1" u="sng" dirty="0" err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Legalnet</a:t>
                      </a:r>
                      <a:r>
                        <a:rPr lang="en-US" altLang="ko-KR" sz="800" b="1" u="sng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1" u="sng" dirty="0" err="1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챗봇</a:t>
                      </a:r>
                      <a:r>
                        <a:rPr lang="ko-KR" altLang="en-US" sz="800" b="1" u="sng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1" u="sng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I/F</a:t>
                      </a:r>
                      <a:r>
                        <a:rPr lang="ko-KR" altLang="en-US" sz="800" b="1" u="sng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정의서</a:t>
                      </a:r>
                      <a:r>
                        <a:rPr lang="en-US" altLang="ko-KR" sz="800" b="1" u="sng" dirty="0">
                          <a:solidFill>
                            <a:schemeClr val="accent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.xlsx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7793490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:a16="http://schemas.microsoft.com/office/drawing/2014/main" id="{BFBDEF6A-E6D1-40AB-997C-86746137E2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0" y="2555949"/>
            <a:ext cx="161925" cy="171450"/>
          </a:xfrm>
          <a:prstGeom prst="rect">
            <a:avLst/>
          </a:prstGeom>
        </p:spPr>
      </p:pic>
      <p:sp>
        <p:nvSpPr>
          <p:cNvPr id="25" name="타원형 설명선 28">
            <a:extLst>
              <a:ext uri="{FF2B5EF4-FFF2-40B4-BE49-F238E27FC236}">
                <a16:creationId xmlns:a16="http://schemas.microsoft.com/office/drawing/2014/main" id="{C8F9604E-1442-4184-9D37-41061CB4C89B}"/>
              </a:ext>
            </a:extLst>
          </p:cNvPr>
          <p:cNvSpPr/>
          <p:nvPr/>
        </p:nvSpPr>
        <p:spPr>
          <a:xfrm>
            <a:off x="1926432" y="246475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F050837-69FC-47B3-AB28-77937BD0DF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4444" y="2555949"/>
            <a:ext cx="161925" cy="171450"/>
          </a:xfrm>
          <a:prstGeom prst="rect">
            <a:avLst/>
          </a:prstGeom>
        </p:spPr>
      </p:pic>
      <p:sp>
        <p:nvSpPr>
          <p:cNvPr id="27" name="타원형 설명선 28">
            <a:extLst>
              <a:ext uri="{FF2B5EF4-FFF2-40B4-BE49-F238E27FC236}">
                <a16:creationId xmlns:a16="http://schemas.microsoft.com/office/drawing/2014/main" id="{67EE9984-67C4-4F44-AF2F-D0AB9F231C22}"/>
              </a:ext>
            </a:extLst>
          </p:cNvPr>
          <p:cNvSpPr/>
          <p:nvPr/>
        </p:nvSpPr>
        <p:spPr>
          <a:xfrm>
            <a:off x="5809506" y="246475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DFE246-73B0-435C-B303-EAC7D26C4A1C}"/>
              </a:ext>
            </a:extLst>
          </p:cNvPr>
          <p:cNvSpPr txBox="1"/>
          <p:nvPr/>
        </p:nvSpPr>
        <p:spPr>
          <a:xfrm>
            <a:off x="4716438" y="6966793"/>
            <a:ext cx="31922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lt"/>
              </a:rPr>
              <a:t>*</a:t>
            </a:r>
            <a:r>
              <a:rPr lang="ko-KR" altLang="en-US" sz="1000" dirty="0">
                <a:latin typeface="+mn-lt"/>
              </a:rPr>
              <a:t>이전</a:t>
            </a:r>
            <a:r>
              <a:rPr lang="en-US" altLang="ko-KR" sz="1000" dirty="0">
                <a:latin typeface="+mn-lt"/>
              </a:rPr>
              <a:t> </a:t>
            </a:r>
            <a:r>
              <a:rPr lang="ko-KR" altLang="en-US" sz="1000" dirty="0">
                <a:latin typeface="+mn-lt"/>
              </a:rPr>
              <a:t>페이지 </a:t>
            </a:r>
            <a:r>
              <a:rPr lang="en-US" altLang="ko-KR" sz="1000" dirty="0">
                <a:latin typeface="+mn-lt"/>
              </a:rPr>
              <a:t>I/F</a:t>
            </a:r>
            <a:r>
              <a:rPr lang="ko-KR" altLang="en-US" sz="1000" dirty="0">
                <a:latin typeface="+mn-lt"/>
              </a:rPr>
              <a:t> </a:t>
            </a:r>
            <a:r>
              <a:rPr lang="en-US" altLang="ko-KR" sz="1000" dirty="0">
                <a:latin typeface="+mn-lt"/>
              </a:rPr>
              <a:t>List </a:t>
            </a:r>
            <a:r>
              <a:rPr lang="ko-KR" altLang="en-US" sz="1000" dirty="0">
                <a:latin typeface="+mn-lt"/>
              </a:rPr>
              <a:t>화면에서 </a:t>
            </a:r>
            <a:r>
              <a:rPr lang="en-US" altLang="ko-KR" sz="1000" dirty="0">
                <a:latin typeface="+mn-lt"/>
              </a:rPr>
              <a:t>row </a:t>
            </a:r>
            <a:r>
              <a:rPr lang="ko-KR" altLang="en-US" sz="1000" dirty="0">
                <a:latin typeface="+mn-lt"/>
              </a:rPr>
              <a:t>클릭 시 접속</a:t>
            </a:r>
          </a:p>
        </p:txBody>
      </p:sp>
      <p:sp>
        <p:nvSpPr>
          <p:cNvPr id="29" name="타원형 설명선 28">
            <a:extLst>
              <a:ext uri="{FF2B5EF4-FFF2-40B4-BE49-F238E27FC236}">
                <a16:creationId xmlns:a16="http://schemas.microsoft.com/office/drawing/2014/main" id="{0EE63638-3CB7-4ABF-B5DA-F51BB6314F7E}"/>
              </a:ext>
            </a:extLst>
          </p:cNvPr>
          <p:cNvSpPr/>
          <p:nvPr/>
        </p:nvSpPr>
        <p:spPr>
          <a:xfrm>
            <a:off x="5606223" y="1710209"/>
            <a:ext cx="151334" cy="173026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BB5A2BC-7DF9-497C-A0D9-7591D8CD08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70" y="2170524"/>
            <a:ext cx="161925" cy="171450"/>
          </a:xfrm>
          <a:prstGeom prst="rect">
            <a:avLst/>
          </a:prstGeom>
        </p:spPr>
      </p:pic>
      <p:sp>
        <p:nvSpPr>
          <p:cNvPr id="31" name="타원형 설명선 28">
            <a:extLst>
              <a:ext uri="{FF2B5EF4-FFF2-40B4-BE49-F238E27FC236}">
                <a16:creationId xmlns:a16="http://schemas.microsoft.com/office/drawing/2014/main" id="{326212ED-09DA-471B-AE4F-F838B2A165F9}"/>
              </a:ext>
            </a:extLst>
          </p:cNvPr>
          <p:cNvSpPr/>
          <p:nvPr/>
        </p:nvSpPr>
        <p:spPr>
          <a:xfrm>
            <a:off x="1926432" y="207932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248870D8-4111-425B-8D43-714826E5DD82}"/>
              </a:ext>
            </a:extLst>
          </p:cNvPr>
          <p:cNvSpPr/>
          <p:nvPr/>
        </p:nvSpPr>
        <p:spPr>
          <a:xfrm>
            <a:off x="314152" y="4101436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형 설명선 28">
            <a:extLst>
              <a:ext uri="{FF2B5EF4-FFF2-40B4-BE49-F238E27FC236}">
                <a16:creationId xmlns:a16="http://schemas.microsoft.com/office/drawing/2014/main" id="{7B1C3DF2-DFA4-40CF-9B7D-5A7D06B3A9FF}"/>
              </a:ext>
            </a:extLst>
          </p:cNvPr>
          <p:cNvSpPr/>
          <p:nvPr/>
        </p:nvSpPr>
        <p:spPr>
          <a:xfrm>
            <a:off x="107926" y="394245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4" name="Button">
            <a:extLst>
              <a:ext uri="{FF2B5EF4-FFF2-40B4-BE49-F238E27FC236}">
                <a16:creationId xmlns:a16="http://schemas.microsoft.com/office/drawing/2014/main" id="{AE2BA8C6-CC32-4CD6-8E77-CBDB4B933A1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003143" y="1026824"/>
            <a:ext cx="631385" cy="216000"/>
          </a:xfrm>
          <a:prstGeom prst="roundRect">
            <a:avLst/>
          </a:prstGeom>
          <a:solidFill>
            <a:srgbClr val="AC75D5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5" name="타원형 설명선 28">
            <a:extLst>
              <a:ext uri="{FF2B5EF4-FFF2-40B4-BE49-F238E27FC236}">
                <a16:creationId xmlns:a16="http://schemas.microsoft.com/office/drawing/2014/main" id="{D9C2F13C-A833-49AF-B494-7ED3B550F8F0}"/>
              </a:ext>
            </a:extLst>
          </p:cNvPr>
          <p:cNvSpPr/>
          <p:nvPr/>
        </p:nvSpPr>
        <p:spPr>
          <a:xfrm>
            <a:off x="6768613" y="774105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8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6" name="Button">
            <a:extLst>
              <a:ext uri="{FF2B5EF4-FFF2-40B4-BE49-F238E27FC236}">
                <a16:creationId xmlns:a16="http://schemas.microsoft.com/office/drawing/2014/main" id="{3B413038-B8C7-4824-82CD-A526333C4FA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054229" y="4948983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7" name="Button">
            <a:extLst>
              <a:ext uri="{FF2B5EF4-FFF2-40B4-BE49-F238E27FC236}">
                <a16:creationId xmlns:a16="http://schemas.microsoft.com/office/drawing/2014/main" id="{C363458D-1048-463F-BAE2-54E267ABE52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06223" y="4946644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38" name="구부러진 연결선 19">
            <a:extLst>
              <a:ext uri="{FF2B5EF4-FFF2-40B4-BE49-F238E27FC236}">
                <a16:creationId xmlns:a16="http://schemas.microsoft.com/office/drawing/2014/main" id="{DB5FAB45-EEB8-40C5-B942-58F4FD9F8060}"/>
              </a:ext>
            </a:extLst>
          </p:cNvPr>
          <p:cNvCxnSpPr>
            <a:cxnSpLocks/>
            <a:stCxn id="37" idx="2"/>
            <a:endCxn id="39" idx="3"/>
          </p:cNvCxnSpPr>
          <p:nvPr/>
        </p:nvCxnSpPr>
        <p:spPr>
          <a:xfrm rot="5400000">
            <a:off x="3735272" y="3872932"/>
            <a:ext cx="896932" cy="3476356"/>
          </a:xfrm>
          <a:prstGeom prst="curvedConnector2">
            <a:avLst/>
          </a:prstGeom>
          <a:ln w="22225">
            <a:solidFill>
              <a:srgbClr val="F68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45309C6-EFD5-492A-8F83-15A0C69EA0E4}"/>
              </a:ext>
            </a:extLst>
          </p:cNvPr>
          <p:cNvSpPr/>
          <p:nvPr/>
        </p:nvSpPr>
        <p:spPr>
          <a:xfrm>
            <a:off x="191310" y="5267854"/>
            <a:ext cx="2254250" cy="15834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8E82AD6-070C-4415-92D3-575016E0CBD5}"/>
              </a:ext>
            </a:extLst>
          </p:cNvPr>
          <p:cNvSpPr txBox="1"/>
          <p:nvPr/>
        </p:nvSpPr>
        <p:spPr>
          <a:xfrm>
            <a:off x="205679" y="5329069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b="1" dirty="0">
                <a:latin typeface="+mn-ea"/>
                <a:ea typeface="+mn-ea"/>
              </a:rPr>
              <a:t>I/F</a:t>
            </a:r>
            <a:r>
              <a:rPr lang="ko-KR" altLang="en-US" sz="900" b="1" dirty="0">
                <a:latin typeface="+mn-ea"/>
                <a:ea typeface="+mn-ea"/>
              </a:rPr>
              <a:t> 정보 항목 추가</a:t>
            </a:r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A7E71C71-4243-41CB-B3C5-0FBF65AB499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9695" y="5579433"/>
          <a:ext cx="1950762" cy="114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29">
                  <a:extLst>
                    <a:ext uri="{9D8B030D-6E8A-4147-A177-3AD203B41FA5}">
                      <a16:colId xmlns:a16="http://schemas.microsoft.com/office/drawing/2014/main" val="3644681133"/>
                    </a:ext>
                  </a:extLst>
                </a:gridCol>
                <a:gridCol w="1342233">
                  <a:extLst>
                    <a:ext uri="{9D8B030D-6E8A-4147-A177-3AD203B41FA5}">
                      <a16:colId xmlns:a16="http://schemas.microsoft.com/office/drawing/2014/main" val="1579764421"/>
                    </a:ext>
                  </a:extLst>
                </a:gridCol>
              </a:tblGrid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26765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가나다라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0676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1224"/>
                  </a:ext>
                </a:extLst>
              </a:tr>
            </a:tbl>
          </a:graphicData>
        </a:graphic>
      </p:graphicFrame>
      <p:sp>
        <p:nvSpPr>
          <p:cNvPr id="43" name="직사각형 42">
            <a:extLst>
              <a:ext uri="{FF2B5EF4-FFF2-40B4-BE49-F238E27FC236}">
                <a16:creationId xmlns:a16="http://schemas.microsoft.com/office/drawing/2014/main" id="{957221E3-E005-47AF-BC50-1F8A583C5513}"/>
              </a:ext>
            </a:extLst>
          </p:cNvPr>
          <p:cNvSpPr/>
          <p:nvPr/>
        </p:nvSpPr>
        <p:spPr>
          <a:xfrm>
            <a:off x="242191" y="4925993"/>
            <a:ext cx="2083996" cy="312608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화면도 별도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UI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설계 필요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4" name="타원형 설명선 28">
            <a:extLst>
              <a:ext uri="{FF2B5EF4-FFF2-40B4-BE49-F238E27FC236}">
                <a16:creationId xmlns:a16="http://schemas.microsoft.com/office/drawing/2014/main" id="{D4A3BAFD-E1E6-4BC9-9CD7-4E9F03E4851B}"/>
              </a:ext>
            </a:extLst>
          </p:cNvPr>
          <p:cNvSpPr/>
          <p:nvPr/>
        </p:nvSpPr>
        <p:spPr>
          <a:xfrm>
            <a:off x="5439304" y="473662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6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6" name="타원형 설명선 28">
            <a:extLst>
              <a:ext uri="{FF2B5EF4-FFF2-40B4-BE49-F238E27FC236}">
                <a16:creationId xmlns:a16="http://schemas.microsoft.com/office/drawing/2014/main" id="{998898D1-5657-441F-B943-10A59D3AAD7E}"/>
              </a:ext>
            </a:extLst>
          </p:cNvPr>
          <p:cNvSpPr/>
          <p:nvPr/>
        </p:nvSpPr>
        <p:spPr>
          <a:xfrm>
            <a:off x="6162346" y="470388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7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7" name="Button">
            <a:extLst>
              <a:ext uri="{FF2B5EF4-FFF2-40B4-BE49-F238E27FC236}">
                <a16:creationId xmlns:a16="http://schemas.microsoft.com/office/drawing/2014/main" id="{736FD320-ED42-4373-96D2-9E8EDBA9BBB8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38424" y="4950593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70" name="그림 69">
            <a:extLst>
              <a:ext uri="{FF2B5EF4-FFF2-40B4-BE49-F238E27FC236}">
                <a16:creationId xmlns:a16="http://schemas.microsoft.com/office/drawing/2014/main" id="{A8EF469C-D070-45D4-B49F-0B1DAE6A7A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81369" y="2923377"/>
            <a:ext cx="161925" cy="171450"/>
          </a:xfrm>
          <a:prstGeom prst="rect">
            <a:avLst/>
          </a:prstGeom>
        </p:spPr>
      </p:pic>
      <p:sp>
        <p:nvSpPr>
          <p:cNvPr id="48" name="타원형 설명선 28">
            <a:extLst>
              <a:ext uri="{FF2B5EF4-FFF2-40B4-BE49-F238E27FC236}">
                <a16:creationId xmlns:a16="http://schemas.microsoft.com/office/drawing/2014/main" id="{C08F77A6-EF05-460B-8F0B-763C5A666FF7}"/>
              </a:ext>
            </a:extLst>
          </p:cNvPr>
          <p:cNvSpPr/>
          <p:nvPr/>
        </p:nvSpPr>
        <p:spPr>
          <a:xfrm>
            <a:off x="395958" y="433612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9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47B8CD5C-A75F-4A6A-8C83-5850318D64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2385" y="1394743"/>
            <a:ext cx="161925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95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배치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배치 관리 리스트</a:t>
            </a:r>
            <a:r>
              <a:rPr lang="en-US" altLang="ko-KR" dirty="0"/>
              <a:t> </a:t>
            </a:r>
            <a:r>
              <a:rPr lang="ko-KR" altLang="en-US" dirty="0"/>
              <a:t>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83385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Row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해당 배치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상세화면으로 이동 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항목수정 버튼 클릭 시 리스트에 표시할 항목을 개인별로 설정할 수 있음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조건초기화 클릭 시 </a:t>
                      </a:r>
                      <a:r>
                        <a:rPr lang="en-US" altLang="ko-KR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Confirm 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 후 시스템에서 </a:t>
                      </a:r>
                      <a:r>
                        <a:rPr lang="en-US" altLang="ko-KR" sz="8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Defualt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설정한 리스트 항목으로 초기화를 할 수 있음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신규등록 화면으로 이동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초록색 셀은 고정 값으로 모두 동일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6, 7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관리자 권한을 가진 사용자만 나오는 항목으로 체크 버튼 누른 내역을 삭제 가능 하도록 함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일반 사용자는 체크박스가 보이지 않음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4878561"/>
          <a:ext cx="2254250" cy="169865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서비스에 따른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배치정보 표시 방식을 어떻게 할지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수 만큼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row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리스트에 사용할 오픈소스 결정 필요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신규등록 시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어디까지를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Defualt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Wirte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할 지 결정 필요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907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31801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107926" y="1062137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배치 정보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123EF35-C97F-405B-8C62-9A37FD654F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927" y="1867873"/>
          <a:ext cx="7789538" cy="229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338">
                  <a:extLst>
                    <a:ext uri="{9D8B030D-6E8A-4147-A177-3AD203B41FA5}">
                      <a16:colId xmlns:a16="http://schemas.microsoft.com/office/drawing/2014/main" val="994340061"/>
                    </a:ext>
                  </a:extLst>
                </a:gridCol>
                <a:gridCol w="6090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8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5139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  <a:gridCol w="14766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137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766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사용용도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종류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Legalnet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SKT-LAWPALL1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150.19.1.160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SEND_ALARM_REPLY_DAY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회신 희망일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일전 알림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SQL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작업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T-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Legalnet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SKT-LAWPALL1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150.19.1.160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SEND_ALARM_REPLY_DAY2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회신 희망일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일전 알림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SQL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작업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6" name="타원형 설명선 28">
            <a:extLst>
              <a:ext uri="{FF2B5EF4-FFF2-40B4-BE49-F238E27FC236}">
                <a16:creationId xmlns:a16="http://schemas.microsoft.com/office/drawing/2014/main" id="{6DDA2DF1-8AC9-4DBE-AC95-811FC9E4833B}"/>
              </a:ext>
            </a:extLst>
          </p:cNvPr>
          <p:cNvSpPr/>
          <p:nvPr/>
        </p:nvSpPr>
        <p:spPr>
          <a:xfrm>
            <a:off x="354498" y="223660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83" y="4229954"/>
            <a:ext cx="1293997" cy="554463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자산 정보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Write,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이한상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1443FE-14A3-4705-A1AD-0BB30FA9352C}"/>
              </a:ext>
            </a:extLst>
          </p:cNvPr>
          <p:cNvSpPr txBox="1"/>
          <p:nvPr/>
        </p:nvSpPr>
        <p:spPr>
          <a:xfrm>
            <a:off x="4497656" y="6894785"/>
            <a:ext cx="34109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lt"/>
              </a:rPr>
              <a:t>*6</a:t>
            </a:r>
            <a:r>
              <a:rPr lang="ko-KR" altLang="en-US" sz="1000" dirty="0">
                <a:latin typeface="+mn-lt"/>
              </a:rPr>
              <a:t>페이지 서비스 관리 </a:t>
            </a:r>
            <a:r>
              <a:rPr lang="en-US" altLang="ko-KR" sz="1000" dirty="0">
                <a:latin typeface="+mn-lt"/>
              </a:rPr>
              <a:t>List </a:t>
            </a:r>
            <a:r>
              <a:rPr lang="ko-KR" altLang="en-US" sz="1000" dirty="0">
                <a:latin typeface="+mn-lt"/>
              </a:rPr>
              <a:t>화면에서 배치</a:t>
            </a:r>
            <a:r>
              <a:rPr lang="en-US" altLang="ko-KR" sz="1000" dirty="0">
                <a:latin typeface="+mn-lt"/>
              </a:rPr>
              <a:t> </a:t>
            </a:r>
            <a:r>
              <a:rPr lang="ko-KR" altLang="en-US" sz="1000" dirty="0">
                <a:latin typeface="+mn-lt"/>
              </a:rPr>
              <a:t>클릭 시 이동</a:t>
            </a:r>
            <a:r>
              <a:rPr lang="en-US" altLang="ko-KR" sz="1000" dirty="0">
                <a:latin typeface="+mn-lt"/>
              </a:rPr>
              <a:t>,</a:t>
            </a:r>
          </a:p>
          <a:p>
            <a:r>
              <a:rPr lang="ko-KR" altLang="en-US" sz="1000" dirty="0">
                <a:latin typeface="+mn-lt"/>
              </a:rPr>
              <a:t>한 서버의 모든</a:t>
            </a:r>
            <a:r>
              <a:rPr lang="en-US" altLang="ko-KR" sz="1000" dirty="0">
                <a:latin typeface="+mn-lt"/>
              </a:rPr>
              <a:t> </a:t>
            </a:r>
            <a:r>
              <a:rPr lang="ko-KR" altLang="en-US" sz="1000" dirty="0">
                <a:latin typeface="+mn-lt"/>
              </a:rPr>
              <a:t>배치</a:t>
            </a:r>
            <a:r>
              <a:rPr lang="en-US" altLang="ko-KR" sz="1000" dirty="0">
                <a:latin typeface="+mn-lt"/>
              </a:rPr>
              <a:t> </a:t>
            </a:r>
            <a:r>
              <a:rPr lang="ko-KR" altLang="en-US" sz="1000" dirty="0">
                <a:latin typeface="+mn-lt"/>
              </a:rPr>
              <a:t>리스트를 보여줌</a:t>
            </a: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579471C4-4EB7-43E1-94E7-07B0EFB8568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397815" y="1582722"/>
            <a:ext cx="694524" cy="21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조건초기화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1" name="Button">
            <a:extLst>
              <a:ext uri="{FF2B5EF4-FFF2-40B4-BE49-F238E27FC236}">
                <a16:creationId xmlns:a16="http://schemas.microsoft.com/office/drawing/2014/main" id="{17048493-45A3-463C-8843-0125F08F1F4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98725" y="1582722"/>
            <a:ext cx="631385" cy="21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항목수정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타원형 설명선 14">
            <a:extLst>
              <a:ext uri="{FF2B5EF4-FFF2-40B4-BE49-F238E27FC236}">
                <a16:creationId xmlns:a16="http://schemas.microsoft.com/office/drawing/2014/main" id="{F3A4DB5B-CF61-4CF2-A70C-C044197176C5}"/>
              </a:ext>
            </a:extLst>
          </p:cNvPr>
          <p:cNvSpPr/>
          <p:nvPr/>
        </p:nvSpPr>
        <p:spPr>
          <a:xfrm>
            <a:off x="5580534" y="144932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6" name="타원형 설명선 14">
            <a:extLst>
              <a:ext uri="{FF2B5EF4-FFF2-40B4-BE49-F238E27FC236}">
                <a16:creationId xmlns:a16="http://schemas.microsoft.com/office/drawing/2014/main" id="{DD4D8033-F87E-452F-A33C-D6DF2BBB1B11}"/>
              </a:ext>
            </a:extLst>
          </p:cNvPr>
          <p:cNvSpPr/>
          <p:nvPr/>
        </p:nvSpPr>
        <p:spPr>
          <a:xfrm>
            <a:off x="6301971" y="142217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2C1B579-8D7B-4A19-9D30-6D1F4FAA28BC}"/>
              </a:ext>
            </a:extLst>
          </p:cNvPr>
          <p:cNvSpPr/>
          <p:nvPr/>
        </p:nvSpPr>
        <p:spPr>
          <a:xfrm>
            <a:off x="2760151" y="4329476"/>
            <a:ext cx="2581885" cy="1917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8" name="구부러진 연결선 19">
            <a:extLst>
              <a:ext uri="{FF2B5EF4-FFF2-40B4-BE49-F238E27FC236}">
                <a16:creationId xmlns:a16="http://schemas.microsoft.com/office/drawing/2014/main" id="{E3907195-53B2-4916-BCF3-F706236934F4}"/>
              </a:ext>
            </a:extLst>
          </p:cNvPr>
          <p:cNvCxnSpPr>
            <a:cxnSpLocks/>
            <a:stCxn id="31" idx="2"/>
            <a:endCxn id="37" idx="0"/>
          </p:cNvCxnSpPr>
          <p:nvPr/>
        </p:nvCxnSpPr>
        <p:spPr>
          <a:xfrm rot="5400000">
            <a:off x="3767379" y="2082437"/>
            <a:ext cx="2530754" cy="1963324"/>
          </a:xfrm>
          <a:prstGeom prst="curvedConnector3">
            <a:avLst>
              <a:gd name="adj1" fmla="val 50000"/>
            </a:avLst>
          </a:prstGeom>
          <a:ln w="22225">
            <a:solidFill>
              <a:srgbClr val="F68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CF06CF8-6091-47EB-9AAE-ECEBDACE1E0D}"/>
              </a:ext>
            </a:extLst>
          </p:cNvPr>
          <p:cNvSpPr txBox="1"/>
          <p:nvPr/>
        </p:nvSpPr>
        <p:spPr>
          <a:xfrm>
            <a:off x="2827103" y="4410850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서비스 관리 </a:t>
            </a:r>
            <a:r>
              <a:rPr lang="en-US" altLang="ko-KR" sz="900" b="1" dirty="0">
                <a:latin typeface="+mn-ea"/>
                <a:ea typeface="+mn-ea"/>
              </a:rPr>
              <a:t>List </a:t>
            </a:r>
            <a:r>
              <a:rPr lang="ko-KR" altLang="en-US" sz="900" b="1" dirty="0">
                <a:latin typeface="+mn-ea"/>
                <a:ea typeface="+mn-ea"/>
              </a:rPr>
              <a:t>항목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6BC8B8F9-0FD5-4A44-9348-D12F37C721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0209" y="4734545"/>
            <a:ext cx="92916" cy="125324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0D1F4A-48D3-4224-B044-15904A7D8992}"/>
              </a:ext>
            </a:extLst>
          </p:cNvPr>
          <p:cNvSpPr txBox="1"/>
          <p:nvPr/>
        </p:nvSpPr>
        <p:spPr>
          <a:xfrm>
            <a:off x="2883986" y="4734545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ID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CC91694-16E1-433A-BD3A-08FD32EE7B8A}"/>
              </a:ext>
            </a:extLst>
          </p:cNvPr>
          <p:cNvSpPr/>
          <p:nvPr/>
        </p:nvSpPr>
        <p:spPr>
          <a:xfrm>
            <a:off x="2943458" y="4778045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327DA6-A4D2-45A3-9959-8281687A909C}"/>
              </a:ext>
            </a:extLst>
          </p:cNvPr>
          <p:cNvSpPr txBox="1"/>
          <p:nvPr/>
        </p:nvSpPr>
        <p:spPr>
          <a:xfrm>
            <a:off x="4109864" y="4734545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배치</a:t>
            </a:r>
            <a:r>
              <a:rPr lang="en-US" altLang="ko-KR" sz="800" dirty="0">
                <a:latin typeface="+mn-ea"/>
                <a:ea typeface="+mn-ea"/>
              </a:rPr>
              <a:t> </a:t>
            </a:r>
            <a:r>
              <a:rPr lang="ko-KR" altLang="en-US" sz="800" dirty="0">
                <a:latin typeface="+mn-ea"/>
                <a:ea typeface="+mn-ea"/>
              </a:rPr>
              <a:t>명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6ACE5C66-7303-4EA4-8C1F-1B04B743F9D3}"/>
              </a:ext>
            </a:extLst>
          </p:cNvPr>
          <p:cNvSpPr/>
          <p:nvPr/>
        </p:nvSpPr>
        <p:spPr>
          <a:xfrm>
            <a:off x="4169336" y="4778045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7B2E42-42CC-4D68-985F-168F70E246B2}"/>
              </a:ext>
            </a:extLst>
          </p:cNvPr>
          <p:cNvSpPr txBox="1"/>
          <p:nvPr/>
        </p:nvSpPr>
        <p:spPr>
          <a:xfrm>
            <a:off x="2883986" y="504285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설명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47E3149-A66F-4260-B17B-19FB0409EFBF}"/>
              </a:ext>
            </a:extLst>
          </p:cNvPr>
          <p:cNvSpPr/>
          <p:nvPr/>
        </p:nvSpPr>
        <p:spPr>
          <a:xfrm>
            <a:off x="2943458" y="508635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83B5F27-A4A8-4D07-B6B1-781E4357ED8A}"/>
              </a:ext>
            </a:extLst>
          </p:cNvPr>
          <p:cNvSpPr txBox="1"/>
          <p:nvPr/>
        </p:nvSpPr>
        <p:spPr>
          <a:xfrm>
            <a:off x="4109864" y="504285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배치 종류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D25A0B8E-990D-43D1-8C3E-83E36D23A9BC}"/>
              </a:ext>
            </a:extLst>
          </p:cNvPr>
          <p:cNvSpPr/>
          <p:nvPr/>
        </p:nvSpPr>
        <p:spPr>
          <a:xfrm>
            <a:off x="4169336" y="508635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82290C5-DF55-4879-A066-61905375370E}"/>
              </a:ext>
            </a:extLst>
          </p:cNvPr>
          <p:cNvSpPr txBox="1"/>
          <p:nvPr/>
        </p:nvSpPr>
        <p:spPr>
          <a:xfrm>
            <a:off x="2883986" y="5328734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실행 계정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E0BB0F3-748D-4447-89CE-BC7CA3A47DA5}"/>
              </a:ext>
            </a:extLst>
          </p:cNvPr>
          <p:cNvSpPr/>
          <p:nvPr/>
        </p:nvSpPr>
        <p:spPr>
          <a:xfrm>
            <a:off x="2943458" y="5372234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F3B27C0-63AA-47B7-864D-E0624668DAA4}"/>
              </a:ext>
            </a:extLst>
          </p:cNvPr>
          <p:cNvSpPr txBox="1"/>
          <p:nvPr/>
        </p:nvSpPr>
        <p:spPr>
          <a:xfrm>
            <a:off x="4109864" y="5328734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실행 주기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CBCD6B2-04B0-4439-A823-5B45F1A7C1BB}"/>
              </a:ext>
            </a:extLst>
          </p:cNvPr>
          <p:cNvSpPr/>
          <p:nvPr/>
        </p:nvSpPr>
        <p:spPr>
          <a:xfrm>
            <a:off x="4169336" y="5372234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56127F-CB50-4C40-8171-D02427FEFABA}"/>
              </a:ext>
            </a:extLst>
          </p:cNvPr>
          <p:cNvSpPr txBox="1"/>
          <p:nvPr/>
        </p:nvSpPr>
        <p:spPr>
          <a:xfrm>
            <a:off x="2883986" y="562805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실행 스크립트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EFEBBD1-3FD9-4A1F-A3A8-387E6F822A8F}"/>
              </a:ext>
            </a:extLst>
          </p:cNvPr>
          <p:cNvSpPr/>
          <p:nvPr/>
        </p:nvSpPr>
        <p:spPr>
          <a:xfrm>
            <a:off x="2943458" y="567155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39FA483-102E-4730-B7FF-B27710C52FEB}"/>
              </a:ext>
            </a:extLst>
          </p:cNvPr>
          <p:cNvSpPr txBox="1"/>
          <p:nvPr/>
        </p:nvSpPr>
        <p:spPr>
          <a:xfrm>
            <a:off x="4109864" y="562805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담당자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75E3609-7CB5-48C9-9E1C-66BBD7BA76C1}"/>
              </a:ext>
            </a:extLst>
          </p:cNvPr>
          <p:cNvSpPr/>
          <p:nvPr/>
        </p:nvSpPr>
        <p:spPr>
          <a:xfrm>
            <a:off x="4169336" y="567155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Button">
            <a:extLst>
              <a:ext uri="{FF2B5EF4-FFF2-40B4-BE49-F238E27FC236}">
                <a16:creationId xmlns:a16="http://schemas.microsoft.com/office/drawing/2014/main" id="{10D2E1D9-CF8C-44C8-ADFE-B61A9F5EE2B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63795" y="5956130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9" name="Button">
            <a:extLst>
              <a:ext uri="{FF2B5EF4-FFF2-40B4-BE49-F238E27FC236}">
                <a16:creationId xmlns:a16="http://schemas.microsoft.com/office/drawing/2014/main" id="{C35E6AAD-7C00-437A-9A92-082D32C00DE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86704" y="5956130"/>
            <a:ext cx="631385" cy="216000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닫기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DAEFCAAA-2A4A-4F07-80BE-55B1CBDB0C03}"/>
              </a:ext>
            </a:extLst>
          </p:cNvPr>
          <p:cNvCxnSpPr>
            <a:cxnSpLocks/>
          </p:cNvCxnSpPr>
          <p:nvPr/>
        </p:nvCxnSpPr>
        <p:spPr>
          <a:xfrm>
            <a:off x="4146326" y="5016381"/>
            <a:ext cx="72008" cy="120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632E4C5-8BA6-4D9E-8E14-CCA91D48E62D}"/>
              </a:ext>
            </a:extLst>
          </p:cNvPr>
          <p:cNvCxnSpPr>
            <a:cxnSpLocks/>
          </p:cNvCxnSpPr>
          <p:nvPr/>
        </p:nvCxnSpPr>
        <p:spPr>
          <a:xfrm flipV="1">
            <a:off x="4226382" y="5008396"/>
            <a:ext cx="58008" cy="1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920FDEEF-E3B0-4BA6-A4DA-C1A9BC6A8B23}"/>
              </a:ext>
            </a:extLst>
          </p:cNvPr>
          <p:cNvCxnSpPr>
            <a:cxnSpLocks/>
          </p:cNvCxnSpPr>
          <p:nvPr/>
        </p:nvCxnSpPr>
        <p:spPr>
          <a:xfrm>
            <a:off x="2922190" y="4712713"/>
            <a:ext cx="72008" cy="120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DD8B55A-8776-4F90-B89D-862368526DDB}"/>
              </a:ext>
            </a:extLst>
          </p:cNvPr>
          <p:cNvCxnSpPr>
            <a:cxnSpLocks/>
          </p:cNvCxnSpPr>
          <p:nvPr/>
        </p:nvCxnSpPr>
        <p:spPr>
          <a:xfrm flipV="1">
            <a:off x="3002246" y="4704728"/>
            <a:ext cx="58008" cy="1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Button">
            <a:extLst>
              <a:ext uri="{FF2B5EF4-FFF2-40B4-BE49-F238E27FC236}">
                <a16:creationId xmlns:a16="http://schemas.microsoft.com/office/drawing/2014/main" id="{1F7CCA67-7F16-4AD5-8025-4AC7A11725B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03083" y="4338026"/>
            <a:ext cx="1016852" cy="21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배치 신규등록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6" name="타원형 설명선 14">
            <a:extLst>
              <a:ext uri="{FF2B5EF4-FFF2-40B4-BE49-F238E27FC236}">
                <a16:creationId xmlns:a16="http://schemas.microsoft.com/office/drawing/2014/main" id="{A19DE253-59BD-4953-9F68-7F0C0136054B}"/>
              </a:ext>
            </a:extLst>
          </p:cNvPr>
          <p:cNvSpPr/>
          <p:nvPr/>
        </p:nvSpPr>
        <p:spPr>
          <a:xfrm>
            <a:off x="6570689" y="4219954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67" name="타원형 설명선 14">
            <a:extLst>
              <a:ext uri="{FF2B5EF4-FFF2-40B4-BE49-F238E27FC236}">
                <a16:creationId xmlns:a16="http://schemas.microsoft.com/office/drawing/2014/main" id="{20A5A5C2-C074-422D-B264-7142C24F8C7D}"/>
              </a:ext>
            </a:extLst>
          </p:cNvPr>
          <p:cNvSpPr/>
          <p:nvPr/>
        </p:nvSpPr>
        <p:spPr>
          <a:xfrm>
            <a:off x="449403" y="1715203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68" name="Button">
            <a:extLst>
              <a:ext uri="{FF2B5EF4-FFF2-40B4-BE49-F238E27FC236}">
                <a16:creationId xmlns:a16="http://schemas.microsoft.com/office/drawing/2014/main" id="{6AC49966-FA63-49F5-BF88-CC961794790D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181397" y="1566217"/>
            <a:ext cx="631385" cy="216000"/>
          </a:xfrm>
          <a:prstGeom prst="roundRect">
            <a:avLst/>
          </a:prstGeom>
          <a:solidFill>
            <a:srgbClr val="AC75D5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9" name="타원형 설명선 28">
            <a:extLst>
              <a:ext uri="{FF2B5EF4-FFF2-40B4-BE49-F238E27FC236}">
                <a16:creationId xmlns:a16="http://schemas.microsoft.com/office/drawing/2014/main" id="{C9642B91-A980-485D-9931-6FAD099C4629}"/>
              </a:ext>
            </a:extLst>
          </p:cNvPr>
          <p:cNvSpPr/>
          <p:nvPr/>
        </p:nvSpPr>
        <p:spPr>
          <a:xfrm>
            <a:off x="53050" y="260206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6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F9133ABF-571E-4D49-BF29-02D59DE76025}"/>
              </a:ext>
            </a:extLst>
          </p:cNvPr>
          <p:cNvSpPr/>
          <p:nvPr/>
        </p:nvSpPr>
        <p:spPr>
          <a:xfrm>
            <a:off x="202845" y="2358281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22DABECB-5C1E-4BC1-A7BF-76A517D19527}"/>
              </a:ext>
            </a:extLst>
          </p:cNvPr>
          <p:cNvSpPr/>
          <p:nvPr/>
        </p:nvSpPr>
        <p:spPr>
          <a:xfrm>
            <a:off x="202845" y="2745098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타원형 설명선 28">
            <a:extLst>
              <a:ext uri="{FF2B5EF4-FFF2-40B4-BE49-F238E27FC236}">
                <a16:creationId xmlns:a16="http://schemas.microsoft.com/office/drawing/2014/main" id="{DC92E332-2DDE-4E1E-837E-D5EF3338C94C}"/>
              </a:ext>
            </a:extLst>
          </p:cNvPr>
          <p:cNvSpPr/>
          <p:nvPr/>
        </p:nvSpPr>
        <p:spPr>
          <a:xfrm>
            <a:off x="7042702" y="140032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7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322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배치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배치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76259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신규등록 화면은 모든 서비스를 </a:t>
                      </a:r>
                      <a:r>
                        <a:rPr lang="ko-KR" altLang="en-US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드롭다운으로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보여준다</a:t>
                      </a:r>
                      <a:r>
                        <a:rPr lang="en-US" altLang="ko-KR" sz="800" b="0" baseline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.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DropDown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: Windows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작업 스케줄러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SQL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작업 등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3,5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관리자 권한을 가진 사용자만 나오는 항목으로 체크 버튼 누른 내역을 삭제 가능 하도록 함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일반 사용자는 체크박스가 보이지 않음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팝업창을 통해서 항목 추가 화면 띄우도록 함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체크된 정보를 삭제 처리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/>
        </p:nvGraphicFramePr>
        <p:xfrm>
          <a:off x="8042030" y="5377308"/>
          <a:ext cx="2254250" cy="108927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I/F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연동서비스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 방식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인터페이스 내역을 작성하도록 하는 것이 좋을 것 같음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51942" y="630089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배치 정보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CB4AC90-F1C0-4B88-8EA7-19D03D36E4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9192" y="1471868"/>
            <a:ext cx="161925" cy="17145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108926" y="4590529"/>
            <a:ext cx="1187354" cy="720080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배치 정보 </a:t>
            </a:r>
            <a:r>
              <a:rPr lang="en-US" altLang="ko-KR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Wirte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이한상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F7222E52-6AD5-4004-A8EC-4BC1CBD73DE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84221" y="1356993"/>
          <a:ext cx="7378419" cy="15270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78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T-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Legalnet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kern="12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배치명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SEND_ALARM_REPLY_DAY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87431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회신 희망일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일전 알림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배치 종류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SQL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실행 계정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SKT-NBD\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appadmin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실행 스크립트</a:t>
                      </a:r>
                      <a:endParaRPr lang="en-US" altLang="ko-KR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EXEC [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dbo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].[USP_SEND_ALARM_REPLY_DAY]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kern="12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+mn-cs"/>
                        </a:rPr>
                        <a:t>실행 주기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매일 오전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kern="1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2F0D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6087632"/>
                  </a:ext>
                </a:extLst>
              </a:tr>
            </a:tbl>
          </a:graphicData>
        </a:graphic>
      </p:graphicFrame>
      <p:sp>
        <p:nvSpPr>
          <p:cNvPr id="16" name="타원형 설명선 28">
            <a:extLst>
              <a:ext uri="{FF2B5EF4-FFF2-40B4-BE49-F238E27FC236}">
                <a16:creationId xmlns:a16="http://schemas.microsoft.com/office/drawing/2014/main" id="{A0CF6B1E-3EE8-40E7-947A-91E9E7F007A8}"/>
              </a:ext>
            </a:extLst>
          </p:cNvPr>
          <p:cNvSpPr/>
          <p:nvPr/>
        </p:nvSpPr>
        <p:spPr>
          <a:xfrm>
            <a:off x="4183738" y="1342504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2F45EC-6935-4FB3-B57B-F8B8AB525575}"/>
              </a:ext>
            </a:extLst>
          </p:cNvPr>
          <p:cNvSpPr txBox="1"/>
          <p:nvPr/>
        </p:nvSpPr>
        <p:spPr>
          <a:xfrm>
            <a:off x="4497656" y="6966793"/>
            <a:ext cx="341099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n-lt"/>
              </a:rPr>
              <a:t>*6</a:t>
            </a:r>
            <a:r>
              <a:rPr lang="ko-KR" altLang="en-US" sz="1000" dirty="0">
                <a:latin typeface="+mn-lt"/>
              </a:rPr>
              <a:t>페이지 서비스 관리 </a:t>
            </a:r>
            <a:r>
              <a:rPr lang="en-US" altLang="ko-KR" sz="1000" dirty="0">
                <a:latin typeface="+mn-lt"/>
              </a:rPr>
              <a:t>List </a:t>
            </a:r>
            <a:r>
              <a:rPr lang="ko-KR" altLang="en-US" sz="1000" dirty="0">
                <a:latin typeface="+mn-lt"/>
              </a:rPr>
              <a:t>화면에서 배치</a:t>
            </a:r>
            <a:r>
              <a:rPr lang="en-US" altLang="ko-KR" sz="1000" dirty="0">
                <a:latin typeface="+mn-lt"/>
              </a:rPr>
              <a:t> </a:t>
            </a:r>
            <a:r>
              <a:rPr lang="ko-KR" altLang="en-US" sz="1000" dirty="0">
                <a:latin typeface="+mn-lt"/>
              </a:rPr>
              <a:t>클릭 시 이동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13898FE-B7FA-42E9-81DB-9AC292FD0405}"/>
              </a:ext>
            </a:extLst>
          </p:cNvPr>
          <p:cNvSpPr/>
          <p:nvPr/>
        </p:nvSpPr>
        <p:spPr>
          <a:xfrm>
            <a:off x="4140374" y="1881002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타원형 설명선 28">
            <a:extLst>
              <a:ext uri="{FF2B5EF4-FFF2-40B4-BE49-F238E27FC236}">
                <a16:creationId xmlns:a16="http://schemas.microsoft.com/office/drawing/2014/main" id="{00075FE1-4F59-41AD-B311-E05D688909AA}"/>
              </a:ext>
            </a:extLst>
          </p:cNvPr>
          <p:cNvSpPr/>
          <p:nvPr/>
        </p:nvSpPr>
        <p:spPr>
          <a:xfrm>
            <a:off x="3934148" y="1722023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2" name="Button">
            <a:extLst>
              <a:ext uri="{FF2B5EF4-FFF2-40B4-BE49-F238E27FC236}">
                <a16:creationId xmlns:a16="http://schemas.microsoft.com/office/drawing/2014/main" id="{9CCC3456-D6E7-4E2C-AB4C-C0F3F579EEA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003143" y="1026824"/>
            <a:ext cx="631385" cy="216000"/>
          </a:xfrm>
          <a:prstGeom prst="roundRect">
            <a:avLst/>
          </a:prstGeom>
          <a:solidFill>
            <a:srgbClr val="AC75D5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타원형 설명선 28">
            <a:extLst>
              <a:ext uri="{FF2B5EF4-FFF2-40B4-BE49-F238E27FC236}">
                <a16:creationId xmlns:a16="http://schemas.microsoft.com/office/drawing/2014/main" id="{15215DAE-C591-4AB7-9570-6E48C12824C8}"/>
              </a:ext>
            </a:extLst>
          </p:cNvPr>
          <p:cNvSpPr/>
          <p:nvPr/>
        </p:nvSpPr>
        <p:spPr>
          <a:xfrm>
            <a:off x="6768613" y="774105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5" name="Button">
            <a:extLst>
              <a:ext uri="{FF2B5EF4-FFF2-40B4-BE49-F238E27FC236}">
                <a16:creationId xmlns:a16="http://schemas.microsoft.com/office/drawing/2014/main" id="{D38EFE57-A605-4324-91A3-BB349AA7CB1D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054229" y="3292799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6" name="Button">
            <a:extLst>
              <a:ext uri="{FF2B5EF4-FFF2-40B4-BE49-F238E27FC236}">
                <a16:creationId xmlns:a16="http://schemas.microsoft.com/office/drawing/2014/main" id="{FB327B1D-924E-4BBC-A8F6-6EA032751D2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606223" y="3290460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27" name="구부러진 연결선 19">
            <a:extLst>
              <a:ext uri="{FF2B5EF4-FFF2-40B4-BE49-F238E27FC236}">
                <a16:creationId xmlns:a16="http://schemas.microsoft.com/office/drawing/2014/main" id="{2DAA0D66-2B93-4079-AA69-4DA37F72FF92}"/>
              </a:ext>
            </a:extLst>
          </p:cNvPr>
          <p:cNvCxnSpPr>
            <a:cxnSpLocks/>
            <a:stCxn id="26" idx="2"/>
            <a:endCxn id="29" idx="3"/>
          </p:cNvCxnSpPr>
          <p:nvPr/>
        </p:nvCxnSpPr>
        <p:spPr>
          <a:xfrm rot="5400000">
            <a:off x="3634390" y="2317630"/>
            <a:ext cx="1098696" cy="3476356"/>
          </a:xfrm>
          <a:prstGeom prst="curvedConnector2">
            <a:avLst/>
          </a:prstGeom>
          <a:ln w="22225">
            <a:solidFill>
              <a:srgbClr val="F68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909C34-CE90-455A-9FD1-A58B46A2545B}"/>
              </a:ext>
            </a:extLst>
          </p:cNvPr>
          <p:cNvSpPr/>
          <p:nvPr/>
        </p:nvSpPr>
        <p:spPr>
          <a:xfrm>
            <a:off x="191310" y="3611670"/>
            <a:ext cx="2254250" cy="1986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7EF5199-C47B-409D-AF7A-512E97D23506}"/>
              </a:ext>
            </a:extLst>
          </p:cNvPr>
          <p:cNvSpPr txBox="1"/>
          <p:nvPr/>
        </p:nvSpPr>
        <p:spPr>
          <a:xfrm>
            <a:off x="205679" y="3672885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배치 정보 항목 추가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CA5575A9-071C-4F5B-A00F-9AE05AD2053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49695" y="3923249"/>
          <a:ext cx="1950762" cy="1143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29">
                  <a:extLst>
                    <a:ext uri="{9D8B030D-6E8A-4147-A177-3AD203B41FA5}">
                      <a16:colId xmlns:a16="http://schemas.microsoft.com/office/drawing/2014/main" val="3644681133"/>
                    </a:ext>
                  </a:extLst>
                </a:gridCol>
                <a:gridCol w="1342233">
                  <a:extLst>
                    <a:ext uri="{9D8B030D-6E8A-4147-A177-3AD203B41FA5}">
                      <a16:colId xmlns:a16="http://schemas.microsoft.com/office/drawing/2014/main" val="1579764421"/>
                    </a:ext>
                  </a:extLst>
                </a:gridCol>
              </a:tblGrid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26765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가나다라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0676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1224"/>
                  </a:ext>
                </a:extLst>
              </a:tr>
            </a:tbl>
          </a:graphicData>
        </a:graphic>
      </p:graphicFrame>
      <p:sp>
        <p:nvSpPr>
          <p:cNvPr id="32" name="타원형 설명선 28">
            <a:extLst>
              <a:ext uri="{FF2B5EF4-FFF2-40B4-BE49-F238E27FC236}">
                <a16:creationId xmlns:a16="http://schemas.microsoft.com/office/drawing/2014/main" id="{33AFF510-7583-4A50-8881-0B7F9522CB3F}"/>
              </a:ext>
            </a:extLst>
          </p:cNvPr>
          <p:cNvSpPr/>
          <p:nvPr/>
        </p:nvSpPr>
        <p:spPr>
          <a:xfrm>
            <a:off x="5439304" y="308043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4" name="타원형 설명선 28">
            <a:extLst>
              <a:ext uri="{FF2B5EF4-FFF2-40B4-BE49-F238E27FC236}">
                <a16:creationId xmlns:a16="http://schemas.microsoft.com/office/drawing/2014/main" id="{04308530-BEBF-431C-979F-D05A6C3D88B0}"/>
              </a:ext>
            </a:extLst>
          </p:cNvPr>
          <p:cNvSpPr/>
          <p:nvPr/>
        </p:nvSpPr>
        <p:spPr>
          <a:xfrm>
            <a:off x="6162346" y="3047704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6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5" name="Button">
            <a:extLst>
              <a:ext uri="{FF2B5EF4-FFF2-40B4-BE49-F238E27FC236}">
                <a16:creationId xmlns:a16="http://schemas.microsoft.com/office/drawing/2014/main" id="{234B9436-775B-4772-904F-05C8F942937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38424" y="3294409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F5FF02E-C432-4789-B78C-0B03286FF4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8409" y="1466751"/>
            <a:ext cx="161925" cy="171450"/>
          </a:xfrm>
          <a:prstGeom prst="rect">
            <a:avLst/>
          </a:prstGeom>
        </p:spPr>
      </p:pic>
      <p:sp>
        <p:nvSpPr>
          <p:cNvPr id="33" name="타원형 설명선 28">
            <a:extLst>
              <a:ext uri="{FF2B5EF4-FFF2-40B4-BE49-F238E27FC236}">
                <a16:creationId xmlns:a16="http://schemas.microsoft.com/office/drawing/2014/main" id="{0831B4DA-75A4-4718-9F8D-A31AE20074CF}"/>
              </a:ext>
            </a:extLst>
          </p:cNvPr>
          <p:cNvSpPr/>
          <p:nvPr/>
        </p:nvSpPr>
        <p:spPr>
          <a:xfrm>
            <a:off x="2127791" y="1409121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9532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06257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s/w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관리 페이지 </a:t>
                      </a:r>
                      <a:r>
                        <a:rPr lang="ko-KR" alt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새창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열림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 추가 클릭 시 한 개의 행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생성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9173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권한에 따른 활성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비활성 구분 필요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삭제는 관리자 권한만 활성화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138018" y="655769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S/W</a:t>
            </a:r>
            <a:r>
              <a:rPr lang="ko-KR" altLang="en-US" sz="1400" b="1" dirty="0">
                <a:latin typeface="+mn-ea"/>
                <a:ea typeface="+mn-ea"/>
              </a:rPr>
              <a:t> 정보</a:t>
            </a: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F77BBCB0-E914-419C-8830-58BF9D4E5E7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934" y="1486336"/>
          <a:ext cx="7632847" cy="25799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21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90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6325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  <a:gridCol w="851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7331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9208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781042347"/>
                    </a:ext>
                  </a:extLst>
                </a:gridCol>
                <a:gridCol w="1080119">
                  <a:extLst>
                    <a:ext uri="{9D8B030D-6E8A-4147-A177-3AD203B41FA5}">
                      <a16:colId xmlns:a16="http://schemas.microsoft.com/office/drawing/2014/main" val="776542866"/>
                    </a:ext>
                  </a:extLst>
                </a:gridCol>
              </a:tblGrid>
              <a:tr h="46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서버분류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에디터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업로더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WAS/Web/DB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사용가능 브라우저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 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운영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WEB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서버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150.19.56.27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u="sng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나모</a:t>
                      </a:r>
                      <a:r>
                        <a:rPr lang="ko-KR" altLang="en-US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1" u="sng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크로스에디터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6.0</a:t>
                      </a:r>
                      <a:endParaRPr lang="ko-KR" altLang="en-US" sz="800" b="1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IBM HTTP Server 9.0</a:t>
                      </a:r>
                      <a:endParaRPr lang="ko-KR" altLang="en-US" sz="800" b="1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Chrome, Edge, IE</a:t>
                      </a:r>
                      <a:endParaRPr lang="ko-KR" altLang="en-US" sz="800" b="1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2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 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WAS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서버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150.19.56.29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Nexus3</a:t>
                      </a:r>
                      <a:endParaRPr lang="ko-KR" altLang="en-US" sz="800" b="1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IBM </a:t>
                      </a:r>
                      <a:r>
                        <a:rPr lang="en-US" altLang="ko-KR" sz="800" b="1" u="sng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Websphere</a:t>
                      </a:r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Application Server 9.0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 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150.206.13.64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Nexus3</a:t>
                      </a:r>
                      <a:endParaRPr lang="ko-KR" altLang="en-US" sz="800" b="1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Oracle 12c</a:t>
                      </a:r>
                      <a:endParaRPr lang="ko-KR" altLang="en-US" sz="800" b="1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 net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모니터링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Scouter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150.19.46.91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023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" name="Button">
            <a:extLst>
              <a:ext uri="{FF2B5EF4-FFF2-40B4-BE49-F238E27FC236}">
                <a16:creationId xmlns:a16="http://schemas.microsoft.com/office/drawing/2014/main" id="{9196489A-66D2-454C-88A4-E79EFD20F1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958403" y="4285177"/>
            <a:ext cx="631385" cy="168783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행추가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0" name="Button">
            <a:extLst>
              <a:ext uri="{FF2B5EF4-FFF2-40B4-BE49-F238E27FC236}">
                <a16:creationId xmlns:a16="http://schemas.microsoft.com/office/drawing/2014/main" id="{74653F94-E173-4DB8-897C-B050776C6B7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499970" y="1089439"/>
            <a:ext cx="1174611" cy="295222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s/w</a:t>
            </a:r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공통정보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타원형 설명선 28">
            <a:extLst>
              <a:ext uri="{FF2B5EF4-FFF2-40B4-BE49-F238E27FC236}">
                <a16:creationId xmlns:a16="http://schemas.microsoft.com/office/drawing/2014/main" id="{E77A2036-F66E-45BD-AC56-9B9A19FD4C32}"/>
              </a:ext>
            </a:extLst>
          </p:cNvPr>
          <p:cNvSpPr/>
          <p:nvPr/>
        </p:nvSpPr>
        <p:spPr>
          <a:xfrm>
            <a:off x="6412644" y="89656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5" name="타원형 설명선 28">
            <a:extLst>
              <a:ext uri="{FF2B5EF4-FFF2-40B4-BE49-F238E27FC236}">
                <a16:creationId xmlns:a16="http://schemas.microsoft.com/office/drawing/2014/main" id="{E5B30C30-E630-4363-8314-4459804A5D79}"/>
              </a:ext>
            </a:extLst>
          </p:cNvPr>
          <p:cNvSpPr/>
          <p:nvPr/>
        </p:nvSpPr>
        <p:spPr>
          <a:xfrm>
            <a:off x="6856511" y="4084513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90AF2D0-855B-4E20-9A1D-88417A56F314}"/>
              </a:ext>
            </a:extLst>
          </p:cNvPr>
          <p:cNvSpPr/>
          <p:nvPr/>
        </p:nvSpPr>
        <p:spPr>
          <a:xfrm>
            <a:off x="257857" y="4247141"/>
            <a:ext cx="2473927" cy="29880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34" name="표 33">
            <a:extLst>
              <a:ext uri="{FF2B5EF4-FFF2-40B4-BE49-F238E27FC236}">
                <a16:creationId xmlns:a16="http://schemas.microsoft.com/office/drawing/2014/main" id="{F1C5CBD4-C8F0-4328-9406-FA9C9829F96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16243" y="4558720"/>
          <a:ext cx="1950762" cy="1981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38">
                  <a:extLst>
                    <a:ext uri="{9D8B030D-6E8A-4147-A177-3AD203B41FA5}">
                      <a16:colId xmlns:a16="http://schemas.microsoft.com/office/drawing/2014/main" val="3644681133"/>
                    </a:ext>
                  </a:extLst>
                </a:gridCol>
                <a:gridCol w="1235524">
                  <a:extLst>
                    <a:ext uri="{9D8B030D-6E8A-4147-A177-3AD203B41FA5}">
                      <a16:colId xmlns:a16="http://schemas.microsoft.com/office/drawing/2014/main" val="1579764421"/>
                    </a:ext>
                  </a:extLst>
                </a:gridCol>
              </a:tblGrid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카테고리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에디터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26765"/>
                  </a:ext>
                </a:extLst>
              </a:tr>
              <a:tr h="4566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s/w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명칭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나모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크로스에디터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46928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0676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EoS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2022-10-10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122128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설치일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2019-02-01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7688969"/>
                  </a:ext>
                </a:extLst>
              </a:tr>
            </a:tbl>
          </a:graphicData>
        </a:graphic>
      </p:graphicFrame>
      <p:sp>
        <p:nvSpPr>
          <p:cNvPr id="37" name="Button">
            <a:extLst>
              <a:ext uri="{FF2B5EF4-FFF2-40B4-BE49-F238E27FC236}">
                <a16:creationId xmlns:a16="http://schemas.microsoft.com/office/drawing/2014/main" id="{B61AB3C1-8294-4AB8-A470-1BDE0F8D0361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803737" y="6878816"/>
            <a:ext cx="631385" cy="216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22797DB4-E6A5-4D7A-84AA-6BB97D211034}"/>
              </a:ext>
            </a:extLst>
          </p:cNvPr>
          <p:cNvCxnSpPr>
            <a:cxnSpLocks/>
            <a:endCxn id="32" idx="0"/>
          </p:cNvCxnSpPr>
          <p:nvPr/>
        </p:nvCxnSpPr>
        <p:spPr>
          <a:xfrm flipH="1">
            <a:off x="1494821" y="2286273"/>
            <a:ext cx="2889238" cy="1960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그림 38">
            <a:extLst>
              <a:ext uri="{FF2B5EF4-FFF2-40B4-BE49-F238E27FC236}">
                <a16:creationId xmlns:a16="http://schemas.microsoft.com/office/drawing/2014/main" id="{1D2D2037-D740-4AA7-9E54-F55044C337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6326" y="5052638"/>
            <a:ext cx="161925" cy="171450"/>
          </a:xfrm>
          <a:prstGeom prst="rect">
            <a:avLst/>
          </a:prstGeom>
        </p:spPr>
      </p:pic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9E2646A0-BD8F-4BCC-92B0-0BE0F1EC9502}"/>
              </a:ext>
            </a:extLst>
          </p:cNvPr>
          <p:cNvCxnSpPr>
            <a:cxnSpLocks/>
          </p:cNvCxnSpPr>
          <p:nvPr/>
        </p:nvCxnSpPr>
        <p:spPr>
          <a:xfrm>
            <a:off x="2435122" y="5138363"/>
            <a:ext cx="671914" cy="105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5450814B-DB81-4DE5-91B5-FC1633F1001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83660" y="4969793"/>
          <a:ext cx="1235524" cy="1981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5524">
                  <a:extLst>
                    <a:ext uri="{9D8B030D-6E8A-4147-A177-3AD203B41FA5}">
                      <a16:colId xmlns:a16="http://schemas.microsoft.com/office/drawing/2014/main" val="1579764421"/>
                    </a:ext>
                  </a:extLst>
                </a:gridCol>
              </a:tblGrid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직접입력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6869084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나모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크로스에디터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5.0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26765"/>
                  </a:ext>
                </a:extLst>
              </a:tr>
              <a:tr h="456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나모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크로스에디터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46928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나모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ActiveSquare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7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0676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나모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ActiveSquare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2122128"/>
                  </a:ext>
                </a:extLst>
              </a:tr>
            </a:tbl>
          </a:graphicData>
        </a:graphic>
      </p:graphicFrame>
      <p:sp>
        <p:nvSpPr>
          <p:cNvPr id="44" name="Button">
            <a:extLst>
              <a:ext uri="{FF2B5EF4-FFF2-40B4-BE49-F238E27FC236}">
                <a16:creationId xmlns:a16="http://schemas.microsoft.com/office/drawing/2014/main" id="{A2E06439-ECBA-4E3C-B45F-5EE7ED601F25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49919" y="6891226"/>
            <a:ext cx="631385" cy="216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103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06257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카테고리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 S/W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명칭 검색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정보 확인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(5p)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 정보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새로만들기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(4p)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9173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권한에 따른 활성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비활성 구분 필요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삭제는 관리자 권한만 활성화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138018" y="655769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S/W</a:t>
            </a:r>
            <a:r>
              <a:rPr lang="ko-KR" altLang="en-US" sz="1400" b="1" dirty="0">
                <a:latin typeface="+mn-ea"/>
                <a:ea typeface="+mn-ea"/>
              </a:rPr>
              <a:t> 공통정보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07999" y="3510409"/>
            <a:ext cx="1722311" cy="720080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S/W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정보 </a:t>
            </a:r>
            <a:r>
              <a:rPr lang="en-US" altLang="ko-KR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Wirte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양혜리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M/A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걔약일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54A5899-6375-4FDA-88C7-79337A23B448}"/>
              </a:ext>
            </a:extLst>
          </p:cNvPr>
          <p:cNvSpPr/>
          <p:nvPr/>
        </p:nvSpPr>
        <p:spPr>
          <a:xfrm>
            <a:off x="5915775" y="1016521"/>
            <a:ext cx="1345130" cy="290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1034551-6829-4DAE-B3B7-22322A2029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600" y="1070617"/>
            <a:ext cx="264782" cy="207532"/>
          </a:xfrm>
          <a:prstGeom prst="rect">
            <a:avLst/>
          </a:prstGeom>
        </p:spPr>
      </p:pic>
      <p:sp>
        <p:nvSpPr>
          <p:cNvPr id="46" name="타원형 설명선 28">
            <a:extLst>
              <a:ext uri="{FF2B5EF4-FFF2-40B4-BE49-F238E27FC236}">
                <a16:creationId xmlns:a16="http://schemas.microsoft.com/office/drawing/2014/main" id="{B5A473A8-D3FD-4C76-8535-07CF665B5E13}"/>
              </a:ext>
            </a:extLst>
          </p:cNvPr>
          <p:cNvSpPr/>
          <p:nvPr/>
        </p:nvSpPr>
        <p:spPr>
          <a:xfrm>
            <a:off x="7295676" y="839404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7" name="Button">
            <a:extLst>
              <a:ext uri="{FF2B5EF4-FFF2-40B4-BE49-F238E27FC236}">
                <a16:creationId xmlns:a16="http://schemas.microsoft.com/office/drawing/2014/main" id="{4FF0DF5B-2072-46F3-AB56-EE26C519EFD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689453" y="4446513"/>
            <a:ext cx="767004" cy="307777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새로만들기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514C064-6F39-412F-BD3F-703ACA272FB4}"/>
              </a:ext>
            </a:extLst>
          </p:cNvPr>
          <p:cNvSpPr/>
          <p:nvPr/>
        </p:nvSpPr>
        <p:spPr>
          <a:xfrm>
            <a:off x="3519043" y="1015528"/>
            <a:ext cx="1345130" cy="2906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18E76-FD7F-452C-BF29-FE8539F8A6D8}"/>
              </a:ext>
            </a:extLst>
          </p:cNvPr>
          <p:cNvSpPr txBox="1"/>
          <p:nvPr/>
        </p:nvSpPr>
        <p:spPr>
          <a:xfrm>
            <a:off x="2580156" y="104946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카테고리 명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ABD3E97-B052-459F-A067-9FB79F898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903" y="1081485"/>
            <a:ext cx="161925" cy="17145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5394962-EC37-4088-A0D7-EEA4CC5111DD}"/>
              </a:ext>
            </a:extLst>
          </p:cNvPr>
          <p:cNvSpPr txBox="1"/>
          <p:nvPr/>
        </p:nvSpPr>
        <p:spPr>
          <a:xfrm>
            <a:off x="5165473" y="1043578"/>
            <a:ext cx="7713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S/W</a:t>
            </a:r>
            <a:r>
              <a:rPr lang="ko-KR" altLang="en-US" dirty="0"/>
              <a:t> 명칭</a:t>
            </a: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C50475A8-FCF8-4659-813B-2CACF53328B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934" y="1486336"/>
          <a:ext cx="7632847" cy="21958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5490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  <a:gridCol w="8514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21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3781042347"/>
                    </a:ext>
                  </a:extLst>
                </a:gridCol>
                <a:gridCol w="720079">
                  <a:extLst>
                    <a:ext uri="{9D8B030D-6E8A-4147-A177-3AD203B41FA5}">
                      <a16:colId xmlns:a16="http://schemas.microsoft.com/office/drawing/2014/main" val="776542866"/>
                    </a:ext>
                  </a:extLst>
                </a:gridCol>
              </a:tblGrid>
              <a:tr h="4612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버전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s/w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설명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25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에디터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나모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크로스에디터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6.0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HTML5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기반 기업용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웹에디터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Microsoft Windows Server 2000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이상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Linux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Unix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  <a:endParaRPr lang="ko-KR" altLang="en-US" sz="800" b="1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-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40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4023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8" name="타원형 설명선 28">
            <a:extLst>
              <a:ext uri="{FF2B5EF4-FFF2-40B4-BE49-F238E27FC236}">
                <a16:creationId xmlns:a16="http://schemas.microsoft.com/office/drawing/2014/main" id="{46502B35-64FD-4CF4-AA57-718211DF9029}"/>
              </a:ext>
            </a:extLst>
          </p:cNvPr>
          <p:cNvSpPr/>
          <p:nvPr/>
        </p:nvSpPr>
        <p:spPr>
          <a:xfrm>
            <a:off x="1306797" y="191029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9" name="타원형 설명선 28">
            <a:extLst>
              <a:ext uri="{FF2B5EF4-FFF2-40B4-BE49-F238E27FC236}">
                <a16:creationId xmlns:a16="http://schemas.microsoft.com/office/drawing/2014/main" id="{B41EB8EC-7983-4AA8-A254-303CF59E3C1D}"/>
              </a:ext>
            </a:extLst>
          </p:cNvPr>
          <p:cNvSpPr/>
          <p:nvPr/>
        </p:nvSpPr>
        <p:spPr>
          <a:xfrm>
            <a:off x="6496682" y="4230489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845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FCB1A4-83CE-4776-97CE-2810AEAEA2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934" y="1891402"/>
          <a:ext cx="7478892" cy="1145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14">
                  <a:extLst>
                    <a:ext uri="{9D8B030D-6E8A-4147-A177-3AD203B41FA5}">
                      <a16:colId xmlns:a16="http://schemas.microsoft.com/office/drawing/2014/main" val="1272523759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75659546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52402955"/>
                    </a:ext>
                  </a:extLst>
                </a:gridCol>
                <a:gridCol w="2376262">
                  <a:extLst>
                    <a:ext uri="{9D8B030D-6E8A-4147-A177-3AD203B41FA5}">
                      <a16:colId xmlns:a16="http://schemas.microsoft.com/office/drawing/2014/main" val="2134674204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883909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ko-KR" sz="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56422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R" altLang="en-US" sz="8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40095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4C750AA-6182-45ED-ABA2-8E1E51486D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934" y="1505016"/>
          <a:ext cx="7478892" cy="38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2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업로더</a:t>
                      </a:r>
                      <a:endParaRPr lang="en-US" altLang="ko-KR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s/w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명칭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나모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크로스업로더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11323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신규 카테고리 추가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항목추가 선택 시 팝업 창을 통해서 정보 항목 추가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후 내역 저장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/>
        </p:nvGraphicFramePr>
        <p:xfrm>
          <a:off x="8042030" y="5377308"/>
          <a:ext cx="2254250" cy="99173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권한에 따른 활성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비활성 구분 필요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삭제는 관리자 권한만 활성화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138018" y="655769"/>
            <a:ext cx="24901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S/W</a:t>
            </a:r>
            <a:r>
              <a:rPr lang="ko-KR" altLang="en-US" sz="1400" b="1" dirty="0">
                <a:latin typeface="+mn-ea"/>
                <a:ea typeface="+mn-ea"/>
              </a:rPr>
              <a:t> 공통정보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+mn-ea"/>
                <a:ea typeface="+mn-ea"/>
              </a:rPr>
              <a:t>(</a:t>
            </a:r>
            <a:r>
              <a:rPr lang="ko-KR" altLang="en-US" sz="1400" b="1" dirty="0" err="1">
                <a:solidFill>
                  <a:schemeClr val="bg2">
                    <a:lumMod val="90000"/>
                  </a:schemeClr>
                </a:solidFill>
                <a:latin typeface="+mn-ea"/>
                <a:ea typeface="+mn-ea"/>
              </a:rPr>
              <a:t>새로만들기</a:t>
            </a:r>
            <a:r>
              <a:rPr lang="en-US" altLang="ko-KR" sz="1400" b="1" dirty="0">
                <a:solidFill>
                  <a:schemeClr val="bg2">
                    <a:lumMod val="90000"/>
                  </a:schemeClr>
                </a:solidFill>
                <a:latin typeface="+mn-ea"/>
                <a:ea typeface="+mn-ea"/>
              </a:rPr>
              <a:t>)</a:t>
            </a:r>
            <a:endParaRPr lang="ko-KR" altLang="en-US" sz="1400" b="1" dirty="0">
              <a:solidFill>
                <a:schemeClr val="bg2">
                  <a:lumMod val="9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8307999" y="3510409"/>
            <a:ext cx="1722311" cy="720080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S/W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정보 </a:t>
            </a:r>
            <a:r>
              <a:rPr lang="en-US" altLang="ko-KR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Wirte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양혜리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M/A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걔약일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9196489A-66D2-454C-88A4-E79EFD20F1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16017" y="3589195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7E63B361-5F76-4815-B34A-DA6CC62BD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979997" y="3589195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9" name="Button">
            <a:extLst>
              <a:ext uri="{FF2B5EF4-FFF2-40B4-BE49-F238E27FC236}">
                <a16:creationId xmlns:a16="http://schemas.microsoft.com/office/drawing/2014/main" id="{5CEC4C6D-3708-4A7E-B3CA-0C9C6E28CA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116239" y="3558719"/>
            <a:ext cx="835383" cy="260298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카테고리 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5" name="타원형 설명선 28">
            <a:extLst>
              <a:ext uri="{FF2B5EF4-FFF2-40B4-BE49-F238E27FC236}">
                <a16:creationId xmlns:a16="http://schemas.microsoft.com/office/drawing/2014/main" id="{E5B30C30-E630-4363-8314-4459804A5D79}"/>
              </a:ext>
            </a:extLst>
          </p:cNvPr>
          <p:cNvSpPr/>
          <p:nvPr/>
        </p:nvSpPr>
        <p:spPr>
          <a:xfrm>
            <a:off x="6124359" y="345713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6" name="타원형 설명선 28">
            <a:extLst>
              <a:ext uri="{FF2B5EF4-FFF2-40B4-BE49-F238E27FC236}">
                <a16:creationId xmlns:a16="http://schemas.microsoft.com/office/drawing/2014/main" id="{9019F18A-23F9-4228-8DC3-B801E7AB9010}"/>
              </a:ext>
            </a:extLst>
          </p:cNvPr>
          <p:cNvSpPr/>
          <p:nvPr/>
        </p:nvSpPr>
        <p:spPr>
          <a:xfrm>
            <a:off x="6903316" y="345713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19A32F9-F6EF-402D-AD9A-2735F0EEA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270" y="1631918"/>
            <a:ext cx="161925" cy="171450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7C33A3B3-6801-46D5-8378-2A8EC8EE93B8}"/>
              </a:ext>
            </a:extLst>
          </p:cNvPr>
          <p:cNvSpPr/>
          <p:nvPr/>
        </p:nvSpPr>
        <p:spPr>
          <a:xfrm>
            <a:off x="3758265" y="4188610"/>
            <a:ext cx="2251694" cy="11886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7D6FF425-EA00-462D-9C35-F0469F0A869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93994" y="4483293"/>
          <a:ext cx="1950762" cy="3813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38">
                  <a:extLst>
                    <a:ext uri="{9D8B030D-6E8A-4147-A177-3AD203B41FA5}">
                      <a16:colId xmlns:a16="http://schemas.microsoft.com/office/drawing/2014/main" val="3644681133"/>
                    </a:ext>
                  </a:extLst>
                </a:gridCol>
                <a:gridCol w="1235524">
                  <a:extLst>
                    <a:ext uri="{9D8B030D-6E8A-4147-A177-3AD203B41FA5}">
                      <a16:colId xmlns:a16="http://schemas.microsoft.com/office/drawing/2014/main" val="1579764421"/>
                    </a:ext>
                  </a:extLst>
                </a:gridCol>
              </a:tblGrid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카테고리명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업로더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26765"/>
                  </a:ext>
                </a:extLst>
              </a:tr>
            </a:tbl>
          </a:graphicData>
        </a:graphic>
      </p:graphicFrame>
      <p:sp>
        <p:nvSpPr>
          <p:cNvPr id="28" name="Button">
            <a:extLst>
              <a:ext uri="{FF2B5EF4-FFF2-40B4-BE49-F238E27FC236}">
                <a16:creationId xmlns:a16="http://schemas.microsoft.com/office/drawing/2014/main" id="{1DAD6CA0-0A3B-4FF6-92E8-14B5AF2B444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212819" y="5020950"/>
            <a:ext cx="631385" cy="216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2D20B94-B47D-406E-9822-5877F088603F}"/>
              </a:ext>
            </a:extLst>
          </p:cNvPr>
          <p:cNvCxnSpPr>
            <a:cxnSpLocks/>
          </p:cNvCxnSpPr>
          <p:nvPr/>
        </p:nvCxnSpPr>
        <p:spPr>
          <a:xfrm flipH="1">
            <a:off x="5197432" y="3870513"/>
            <a:ext cx="181140" cy="31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형 설명선 28">
            <a:extLst>
              <a:ext uri="{FF2B5EF4-FFF2-40B4-BE49-F238E27FC236}">
                <a16:creationId xmlns:a16="http://schemas.microsoft.com/office/drawing/2014/main" id="{0BA6ABF2-4570-4157-9258-BAFEB515047A}"/>
              </a:ext>
            </a:extLst>
          </p:cNvPr>
          <p:cNvSpPr/>
          <p:nvPr/>
        </p:nvSpPr>
        <p:spPr>
          <a:xfrm>
            <a:off x="5037179" y="339343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271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91FCB1A4-83CE-4776-97CE-2810AEAEA20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934" y="1891402"/>
          <a:ext cx="7478892" cy="14180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14">
                  <a:extLst>
                    <a:ext uri="{9D8B030D-6E8A-4147-A177-3AD203B41FA5}">
                      <a16:colId xmlns:a16="http://schemas.microsoft.com/office/drawing/2014/main" val="1272523759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75659546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52402955"/>
                    </a:ext>
                  </a:extLst>
                </a:gridCol>
                <a:gridCol w="2376262">
                  <a:extLst>
                    <a:ext uri="{9D8B030D-6E8A-4147-A177-3AD203B41FA5}">
                      <a16:colId xmlns:a16="http://schemas.microsoft.com/office/drawing/2014/main" val="2134674204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</a:rPr>
                        <a:t>HTML5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</a:rPr>
                        <a:t>기반 기업용 </a:t>
                      </a:r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</a:rPr>
                        <a:t>웹에디터</a:t>
                      </a:r>
                      <a:endParaRPr lang="ko-KR" altLang="en-US" sz="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버전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6.0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883909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지원 운영체제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Microsoft Windows Server 2000 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이상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Linux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Unix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지원 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HTML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HTML5</a:t>
                      </a:r>
                    </a:p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HTML 4.01</a:t>
                      </a:r>
                    </a:p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XHTML 1.0 (Transitional)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56422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지원 웹 언어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ASP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ASP.net 2.0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이상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PHP 4.30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이상</a:t>
                      </a:r>
                    </a:p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JSP JDK1.6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지원 웹 서버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IIS5.0 </a:t>
                      </a:r>
                      <a:r>
                        <a:rPr lang="ko-KR" altLang="en-US" sz="800" dirty="0">
                          <a:effectLst/>
                        </a:rPr>
                        <a:t>이상</a:t>
                      </a:r>
                    </a:p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Microsoft.NET </a:t>
                      </a:r>
                      <a:r>
                        <a:rPr lang="en-US" altLang="ko-KR" sz="800" dirty="0" err="1">
                          <a:effectLst/>
                        </a:rPr>
                        <a:t>Frmework</a:t>
                      </a:r>
                      <a:endParaRPr lang="en-US" altLang="ko-KR" sz="800" dirty="0">
                        <a:effectLst/>
                      </a:endParaRPr>
                    </a:p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Apache 2.0 </a:t>
                      </a:r>
                      <a:r>
                        <a:rPr lang="ko-KR" altLang="en-US" sz="800" dirty="0">
                          <a:effectLst/>
                        </a:rPr>
                        <a:t>이상</a:t>
                      </a:r>
                    </a:p>
                    <a:p>
                      <a:pPr algn="ctr"/>
                      <a:r>
                        <a:rPr lang="en-US" altLang="ko-KR" sz="800" dirty="0">
                          <a:effectLst/>
                        </a:rPr>
                        <a:t>tomcat 6.0 </a:t>
                      </a:r>
                      <a:r>
                        <a:rPr lang="ko-KR" altLang="en-US" sz="800" dirty="0">
                          <a:effectLst/>
                        </a:rPr>
                        <a:t>이상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2400956"/>
                  </a:ext>
                </a:extLst>
              </a:tr>
            </a:tbl>
          </a:graphicData>
        </a:graphic>
      </p:graphicFrame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4C750AA-6182-45ED-ABA2-8E1E51486D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9934" y="1505016"/>
          <a:ext cx="7478892" cy="3817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2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에디터</a:t>
                      </a:r>
                      <a:endParaRPr lang="en-US" altLang="ko-KR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s/w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명칭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나모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크로스에디터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6.0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11323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항목추가 선택 시 팝업 창을 통해서 정보 항목 추가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클릭 시 내용 변경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), 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후 내역 저장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91739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권한에 따른 활성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비활성 구분 필요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삭제는 관리자 권한만 활성화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138018" y="655769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S/W</a:t>
            </a:r>
            <a:r>
              <a:rPr lang="ko-KR" altLang="en-US" sz="1400" b="1" dirty="0">
                <a:latin typeface="+mn-ea"/>
                <a:ea typeface="+mn-ea"/>
              </a:rPr>
              <a:t> 공통정보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8307999" y="3510409"/>
            <a:ext cx="1722311" cy="720080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S/W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정보 </a:t>
            </a:r>
            <a:r>
              <a:rPr lang="en-US" altLang="ko-KR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Wirte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양혜리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M/A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걔약일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9196489A-66D2-454C-88A4-E79EFD20F1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216017" y="3589195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Button">
            <a:extLst>
              <a:ext uri="{FF2B5EF4-FFF2-40B4-BE49-F238E27FC236}">
                <a16:creationId xmlns:a16="http://schemas.microsoft.com/office/drawing/2014/main" id="{7E63B361-5F76-4815-B34A-DA6CC62BD1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979997" y="3589195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9" name="Button">
            <a:extLst>
              <a:ext uri="{FF2B5EF4-FFF2-40B4-BE49-F238E27FC236}">
                <a16:creationId xmlns:a16="http://schemas.microsoft.com/office/drawing/2014/main" id="{5CEC4C6D-3708-4A7E-B3CA-0C9C6E28CAC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283941" y="3584359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 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4" name="타원형 설명선 28">
            <a:extLst>
              <a:ext uri="{FF2B5EF4-FFF2-40B4-BE49-F238E27FC236}">
                <a16:creationId xmlns:a16="http://schemas.microsoft.com/office/drawing/2014/main" id="{FC27CF4A-4F56-4E41-BC7E-5CEFA278EA02}"/>
              </a:ext>
            </a:extLst>
          </p:cNvPr>
          <p:cNvSpPr/>
          <p:nvPr/>
        </p:nvSpPr>
        <p:spPr>
          <a:xfrm>
            <a:off x="5165473" y="345366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5" name="타원형 설명선 28">
            <a:extLst>
              <a:ext uri="{FF2B5EF4-FFF2-40B4-BE49-F238E27FC236}">
                <a16:creationId xmlns:a16="http://schemas.microsoft.com/office/drawing/2014/main" id="{E5B30C30-E630-4363-8314-4459804A5D79}"/>
              </a:ext>
            </a:extLst>
          </p:cNvPr>
          <p:cNvSpPr/>
          <p:nvPr/>
        </p:nvSpPr>
        <p:spPr>
          <a:xfrm>
            <a:off x="6124359" y="345713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6" name="타원형 설명선 28">
            <a:extLst>
              <a:ext uri="{FF2B5EF4-FFF2-40B4-BE49-F238E27FC236}">
                <a16:creationId xmlns:a16="http://schemas.microsoft.com/office/drawing/2014/main" id="{9019F18A-23F9-4228-8DC3-B801E7AB9010}"/>
              </a:ext>
            </a:extLst>
          </p:cNvPr>
          <p:cNvSpPr/>
          <p:nvPr/>
        </p:nvSpPr>
        <p:spPr>
          <a:xfrm>
            <a:off x="6903316" y="345713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B009A89A-3E70-4649-BC48-FE4DB301EBC4}"/>
              </a:ext>
            </a:extLst>
          </p:cNvPr>
          <p:cNvSpPr/>
          <p:nvPr/>
        </p:nvSpPr>
        <p:spPr>
          <a:xfrm>
            <a:off x="4161856" y="4185364"/>
            <a:ext cx="2493263" cy="2061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graphicFrame>
        <p:nvGraphicFramePr>
          <p:cNvPr id="43" name="표 42">
            <a:extLst>
              <a:ext uri="{FF2B5EF4-FFF2-40B4-BE49-F238E27FC236}">
                <a16:creationId xmlns:a16="http://schemas.microsoft.com/office/drawing/2014/main" id="{4BB3DDA5-EA40-4989-A633-60B9303F367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320242" y="4496943"/>
          <a:ext cx="1950762" cy="1219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38">
                  <a:extLst>
                    <a:ext uri="{9D8B030D-6E8A-4147-A177-3AD203B41FA5}">
                      <a16:colId xmlns:a16="http://schemas.microsoft.com/office/drawing/2014/main" val="3644681133"/>
                    </a:ext>
                  </a:extLst>
                </a:gridCol>
                <a:gridCol w="1235524">
                  <a:extLst>
                    <a:ext uri="{9D8B030D-6E8A-4147-A177-3AD203B41FA5}">
                      <a16:colId xmlns:a16="http://schemas.microsoft.com/office/drawing/2014/main" val="1579764421"/>
                    </a:ext>
                  </a:extLst>
                </a:gridCol>
              </a:tblGrid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순서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26765"/>
                  </a:ext>
                </a:extLst>
              </a:tr>
              <a:tr h="456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46928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 (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쉼표로 값 구분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0676"/>
                  </a:ext>
                </a:extLst>
              </a:tr>
            </a:tbl>
          </a:graphicData>
        </a:graphic>
      </p:graphicFrame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B56B76C-F88B-424C-89BA-8B836358AECE}"/>
              </a:ext>
            </a:extLst>
          </p:cNvPr>
          <p:cNvCxnSpPr>
            <a:cxnSpLocks/>
          </p:cNvCxnSpPr>
          <p:nvPr/>
        </p:nvCxnSpPr>
        <p:spPr>
          <a:xfrm flipH="1">
            <a:off x="4874637" y="3844657"/>
            <a:ext cx="690767" cy="37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Button">
            <a:extLst>
              <a:ext uri="{FF2B5EF4-FFF2-40B4-BE49-F238E27FC236}">
                <a16:creationId xmlns:a16="http://schemas.microsoft.com/office/drawing/2014/main" id="{382E7175-760B-4FD8-8ABA-CBAF82936DD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36267" y="5911943"/>
            <a:ext cx="631385" cy="216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19A32F9-F6EF-402D-AD9A-2735F0EEA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4270" y="1631918"/>
            <a:ext cx="161925" cy="17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317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46934"/>
              </p:ext>
            </p:extLst>
          </p:nvPr>
        </p:nvGraphicFramePr>
        <p:xfrm>
          <a:off x="363093" y="879051"/>
          <a:ext cx="9714806" cy="1968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9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30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04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12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164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09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버전</a:t>
                      </a: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개정일</a:t>
                      </a: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작성자</a:t>
                      </a: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개정내용</a:t>
                      </a: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확인자</a:t>
                      </a: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1.0</a:t>
                      </a:r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2021-04-05</a:t>
                      </a:r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채민호</a:t>
                      </a: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최초 작성</a:t>
                      </a: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8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2.0</a:t>
                      </a:r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2021-04-12</a:t>
                      </a:r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채민호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신희승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이보현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이한상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양혜리</a:t>
                      </a: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페이지 작성</a:t>
                      </a:r>
                      <a:endParaRPr lang="en-US" altLang="ko-KR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채민호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80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메인화면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관리 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</a:p>
                    <a:p>
                      <a:pPr latinLnBrk="1"/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이보현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FAQ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전체</a:t>
                      </a:r>
                      <a:endParaRPr lang="en-US" altLang="ko-KR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신희승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자산정보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 정보</a:t>
                      </a:r>
                      <a:endParaRPr lang="en-US" altLang="ko-KR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양혜리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S/W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처리자 정보</a:t>
                      </a:r>
                      <a:endParaRPr lang="en-US" altLang="ko-KR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latinLnBrk="1"/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이한상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 I/F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  <a:r>
                        <a:rPr lang="en-US" altLang="ko-KR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배치 정보</a:t>
                      </a:r>
                      <a:endParaRPr lang="en-US" altLang="ko-KR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883">
                <a:tc>
                  <a:txBody>
                    <a:bodyPr/>
                    <a:lstStyle/>
                    <a:p>
                      <a:pPr algn="ctr"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883">
                <a:tc>
                  <a:txBody>
                    <a:bodyPr/>
                    <a:lstStyle/>
                    <a:p>
                      <a:pPr algn="ctr"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883">
                <a:tc>
                  <a:txBody>
                    <a:bodyPr/>
                    <a:lstStyle/>
                    <a:p>
                      <a:pPr algn="ctr"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6378" marR="96378" marT="48189" marB="48189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363094" y="695928"/>
            <a:ext cx="9714803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개정이력</a:t>
            </a:r>
          </a:p>
        </p:txBody>
      </p:sp>
    </p:spTree>
    <p:extLst>
      <p:ext uri="{BB962C8B-B14F-4D97-AF65-F5344CB8AC3E}">
        <p14:creationId xmlns:p14="http://schemas.microsoft.com/office/powerpoint/2010/main" val="3500353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DCD6B59-A0F4-4846-8696-A6AA4105C2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880" y="1100677"/>
          <a:ext cx="7478892" cy="763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6262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 net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인트라넷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Telecom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44D4BE-1CE9-4947-828F-55AA5E22E92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880" y="1865432"/>
          <a:ext cx="7478892" cy="229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8214">
                  <a:extLst>
                    <a:ext uri="{9D8B030D-6E8A-4147-A177-3AD203B41FA5}">
                      <a16:colId xmlns:a16="http://schemas.microsoft.com/office/drawing/2014/main" val="1272523759"/>
                    </a:ext>
                  </a:extLst>
                </a:gridCol>
                <a:gridCol w="2376264">
                  <a:extLst>
                    <a:ext uri="{9D8B030D-6E8A-4147-A177-3AD203B41FA5}">
                      <a16:colId xmlns:a16="http://schemas.microsoft.com/office/drawing/2014/main" val="3756595465"/>
                    </a:ext>
                  </a:extLst>
                </a:gridCol>
                <a:gridCol w="1368152">
                  <a:extLst>
                    <a:ext uri="{9D8B030D-6E8A-4147-A177-3AD203B41FA5}">
                      <a16:colId xmlns:a16="http://schemas.microsoft.com/office/drawing/2014/main" val="352402955"/>
                    </a:ext>
                  </a:extLst>
                </a:gridCol>
                <a:gridCol w="2376262">
                  <a:extLst>
                    <a:ext uri="{9D8B030D-6E8A-4147-A177-3AD203B41FA5}">
                      <a16:colId xmlns:a16="http://schemas.microsoft.com/office/drawing/2014/main" val="2134674204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현업매니저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IT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서비스팀 백종헌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IT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매니저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사내</a:t>
                      </a:r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IT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서비스팀 백종헌</a:t>
                      </a:r>
                      <a:endParaRPr lang="en-US" altLang="ko-KR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3883909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운영자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/Appl.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담당자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정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인트라넷 김대종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운영자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/Appl.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담당자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부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인트라넷 양혜리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5456422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운영자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/Appl.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담당자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협</a:t>
                      </a: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인트라넷 김순옥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Server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담당자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김수우 선임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2715819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M/W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김범종</a:t>
                      </a:r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선임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Network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담당자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김범종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선임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27700868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DB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담당자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김희진 수석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B/U 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담당자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김희진 수석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6604633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6959637"/>
                  </a:ext>
                </a:extLst>
              </a:tr>
            </a:tbl>
          </a:graphicData>
        </a:graphic>
      </p:graphicFrame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16388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항목추가 선택 시 팝업 창을 통해서 정보 항목 추가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선택 시 항목 명칭 및 담당자 정보들 수정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후 저장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+mn-ea"/>
                        </a:rPr>
                        <a:t>조직도로 선택 추가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167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권한에 따른 활성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비활성 구분 필요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51942" y="671841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처리자 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0C9CA7-EE0D-4458-8A4B-84BB308B34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469" y="1958525"/>
            <a:ext cx="264782" cy="20753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8307999" y="3510409"/>
            <a:ext cx="1722311" cy="720080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처리자정보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Wirte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양혜리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Infra, DBA,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네트워크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M/A,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백업담당자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29" name="타원형 설명선 28">
            <a:extLst>
              <a:ext uri="{FF2B5EF4-FFF2-40B4-BE49-F238E27FC236}">
                <a16:creationId xmlns:a16="http://schemas.microsoft.com/office/drawing/2014/main" id="{19D524CD-93AE-4A07-ABDE-9D64D0770BBF}"/>
              </a:ext>
            </a:extLst>
          </p:cNvPr>
          <p:cNvSpPr/>
          <p:nvPr/>
        </p:nvSpPr>
        <p:spPr>
          <a:xfrm>
            <a:off x="5568172" y="437779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0" name="Button">
            <a:extLst>
              <a:ext uri="{FF2B5EF4-FFF2-40B4-BE49-F238E27FC236}">
                <a16:creationId xmlns:a16="http://schemas.microsoft.com/office/drawing/2014/main" id="{EBCA64BA-38F1-4329-8D74-711C6E54322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29217" y="4562529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1" name="Button">
            <a:extLst>
              <a:ext uri="{FF2B5EF4-FFF2-40B4-BE49-F238E27FC236}">
                <a16:creationId xmlns:a16="http://schemas.microsoft.com/office/drawing/2014/main" id="{FADC4273-C46A-4A4A-9316-49F11741412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81211" y="4560190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2" name="Button">
            <a:extLst>
              <a:ext uri="{FF2B5EF4-FFF2-40B4-BE49-F238E27FC236}">
                <a16:creationId xmlns:a16="http://schemas.microsoft.com/office/drawing/2014/main" id="{E4B20B4D-6D73-4BE8-AA74-53B753DEE43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13412" y="4564139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타원형 설명선 28">
            <a:extLst>
              <a:ext uri="{FF2B5EF4-FFF2-40B4-BE49-F238E27FC236}">
                <a16:creationId xmlns:a16="http://schemas.microsoft.com/office/drawing/2014/main" id="{7535857B-4004-4A9D-8D9B-740343146FD6}"/>
              </a:ext>
            </a:extLst>
          </p:cNvPr>
          <p:cNvSpPr/>
          <p:nvPr/>
        </p:nvSpPr>
        <p:spPr>
          <a:xfrm>
            <a:off x="6267874" y="433457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4" name="타원형 설명선 28">
            <a:extLst>
              <a:ext uri="{FF2B5EF4-FFF2-40B4-BE49-F238E27FC236}">
                <a16:creationId xmlns:a16="http://schemas.microsoft.com/office/drawing/2014/main" id="{9010E349-2E61-4C77-8940-9CA0724AED0C}"/>
              </a:ext>
            </a:extLst>
          </p:cNvPr>
          <p:cNvSpPr/>
          <p:nvPr/>
        </p:nvSpPr>
        <p:spPr>
          <a:xfrm>
            <a:off x="7037559" y="433457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D14547B-8733-41D1-AFE1-9CC64661DD2A}"/>
              </a:ext>
            </a:extLst>
          </p:cNvPr>
          <p:cNvSpPr/>
          <p:nvPr/>
        </p:nvSpPr>
        <p:spPr>
          <a:xfrm>
            <a:off x="4551534" y="5083852"/>
            <a:ext cx="2493263" cy="166691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E9D2F58-C210-4FE0-91F0-E227563CD0BC}"/>
              </a:ext>
            </a:extLst>
          </p:cNvPr>
          <p:cNvSpPr txBox="1"/>
          <p:nvPr/>
        </p:nvSpPr>
        <p:spPr>
          <a:xfrm>
            <a:off x="4565904" y="5145066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정보 항목 추가</a:t>
            </a:r>
          </a:p>
        </p:txBody>
      </p:sp>
      <p:graphicFrame>
        <p:nvGraphicFramePr>
          <p:cNvPr id="39" name="표 38">
            <a:extLst>
              <a:ext uri="{FF2B5EF4-FFF2-40B4-BE49-F238E27FC236}">
                <a16:creationId xmlns:a16="http://schemas.microsoft.com/office/drawing/2014/main" id="{2E21D328-1789-49BF-9105-CB0DA28941B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09920" y="5395430"/>
          <a:ext cx="1950762" cy="837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5238">
                  <a:extLst>
                    <a:ext uri="{9D8B030D-6E8A-4147-A177-3AD203B41FA5}">
                      <a16:colId xmlns:a16="http://schemas.microsoft.com/office/drawing/2014/main" val="3644681133"/>
                    </a:ext>
                  </a:extLst>
                </a:gridCol>
                <a:gridCol w="1235524">
                  <a:extLst>
                    <a:ext uri="{9D8B030D-6E8A-4147-A177-3AD203B41FA5}">
                      <a16:colId xmlns:a16="http://schemas.microsoft.com/office/drawing/2014/main" val="1579764421"/>
                    </a:ext>
                  </a:extLst>
                </a:gridCol>
              </a:tblGrid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순서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endParaRPr lang="ko-KR" altLang="en-US" sz="800" b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26765"/>
                  </a:ext>
                </a:extLst>
              </a:tr>
              <a:tr h="456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46928"/>
                  </a:ext>
                </a:extLst>
              </a:tr>
            </a:tbl>
          </a:graphicData>
        </a:graphic>
      </p:graphicFrame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F4994F4D-6F62-4B9C-BEFA-8CA984C1521D}"/>
              </a:ext>
            </a:extLst>
          </p:cNvPr>
          <p:cNvCxnSpPr>
            <a:cxnSpLocks/>
          </p:cNvCxnSpPr>
          <p:nvPr/>
        </p:nvCxnSpPr>
        <p:spPr>
          <a:xfrm flipH="1">
            <a:off x="5264315" y="4743144"/>
            <a:ext cx="690767" cy="3776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Button">
            <a:extLst>
              <a:ext uri="{FF2B5EF4-FFF2-40B4-BE49-F238E27FC236}">
                <a16:creationId xmlns:a16="http://schemas.microsoft.com/office/drawing/2014/main" id="{DF038732-AE53-4F8A-8195-2EFB6DA8745C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165297" y="6429115"/>
            <a:ext cx="631385" cy="21600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37E187-A1DC-4E78-ADC6-A9BFD8F6CF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008" y="4715425"/>
            <a:ext cx="3142525" cy="1860609"/>
          </a:xfrm>
          <a:prstGeom prst="rect">
            <a:avLst/>
          </a:prstGeom>
        </p:spPr>
      </p:pic>
      <p:sp>
        <p:nvSpPr>
          <p:cNvPr id="45" name="타원형 설명선 28">
            <a:extLst>
              <a:ext uri="{FF2B5EF4-FFF2-40B4-BE49-F238E27FC236}">
                <a16:creationId xmlns:a16="http://schemas.microsoft.com/office/drawing/2014/main" id="{40D27964-9716-4489-BAD3-542B03ABED3C}"/>
              </a:ext>
            </a:extLst>
          </p:cNvPr>
          <p:cNvSpPr/>
          <p:nvPr/>
        </p:nvSpPr>
        <p:spPr>
          <a:xfrm>
            <a:off x="3358567" y="181888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C6E4F6BB-0128-4C08-92F9-D4515FF538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660" y="1929222"/>
            <a:ext cx="264782" cy="20753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288FF98D-4447-488B-BB6F-662307F57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469" y="2319832"/>
            <a:ext cx="264782" cy="207532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14BF9AE5-DA8D-41EC-B2AE-8BBA741CFE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3660" y="2341703"/>
            <a:ext cx="264782" cy="207532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DD14B5B1-B99C-438A-9F6F-21890E5B9D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469" y="2733183"/>
            <a:ext cx="264782" cy="207532"/>
          </a:xfrm>
          <a:prstGeom prst="rect">
            <a:avLst/>
          </a:prstGeom>
        </p:spPr>
      </p:pic>
      <p:pic>
        <p:nvPicPr>
          <p:cNvPr id="51" name="그림 50">
            <a:extLst>
              <a:ext uri="{FF2B5EF4-FFF2-40B4-BE49-F238E27FC236}">
                <a16:creationId xmlns:a16="http://schemas.microsoft.com/office/drawing/2014/main" id="{14305FC2-1CF1-49C0-BB86-589263193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518" y="2732624"/>
            <a:ext cx="264782" cy="207532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E7601307-FD97-4B71-9CAA-19DD56245A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469" y="3112322"/>
            <a:ext cx="264782" cy="207532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:a16="http://schemas.microsoft.com/office/drawing/2014/main" id="{419DE4B5-CB0A-40CB-BD36-27B40C6CA3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9442" y="3092763"/>
            <a:ext cx="264782" cy="207532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9C453CE5-5F37-49F8-89DE-B830B211F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7469" y="3446893"/>
            <a:ext cx="264782" cy="207532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146774CB-F7EF-4F63-8A67-67076B1ACE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2582" y="3444332"/>
            <a:ext cx="264782" cy="2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4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27">
            <a:extLst>
              <a:ext uri="{FF2B5EF4-FFF2-40B4-BE49-F238E27FC236}">
                <a16:creationId xmlns:a16="http://schemas.microsoft.com/office/drawing/2014/main" id="{7F139B59-0D49-5545-B985-420F761CA9B6}"/>
              </a:ext>
            </a:extLst>
          </p:cNvPr>
          <p:cNvSpPr/>
          <p:nvPr/>
        </p:nvSpPr>
        <p:spPr>
          <a:xfrm>
            <a:off x="1099186" y="2544180"/>
            <a:ext cx="6404722" cy="535750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r>
              <a:rPr lang="ko-KR" altLang="en-US" dirty="0"/>
              <a:t>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FAQ</a:t>
            </a:r>
            <a:r>
              <a:rPr lang="ko-KR" altLang="en-US" dirty="0"/>
              <a:t> 관리 리스트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P.FAQ1</a:t>
            </a:r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34240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행 </a:t>
                      </a:r>
                      <a:r>
                        <a:rPr lang="ko-KR" alt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해당 서비스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FAQ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List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화면으로 이동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113993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관계사 정보 및 서비스 정보는 별도 마스터 정보가 있는 상태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담당자로 지정된 서비스만 보여줄지 정책결정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 화면에 대한 </a:t>
                      </a:r>
                      <a:r>
                        <a:rPr lang="ko-KR" altLang="en-US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접근권한도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관리자에게만 부여할지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629296" y="673266"/>
            <a:ext cx="1894542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84590" y="673266"/>
            <a:ext cx="972199" cy="284526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DCD6B59-A0F4-4846-8696-A6AA4105C2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881" y="2227912"/>
          <a:ext cx="7242031" cy="229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34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3468">
                  <a:extLst>
                    <a:ext uri="{9D8B030D-6E8A-4147-A177-3AD203B41FA5}">
                      <a16:colId xmlns:a16="http://schemas.microsoft.com/office/drawing/2014/main" val="3454459648"/>
                    </a:ext>
                  </a:extLst>
                </a:gridCol>
                <a:gridCol w="8834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797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0296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29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02967">
                  <a:extLst>
                    <a:ext uri="{9D8B030D-6E8A-4147-A177-3AD203B41FA5}">
                      <a16:colId xmlns:a16="http://schemas.microsoft.com/office/drawing/2014/main" val="489519029"/>
                    </a:ext>
                  </a:extLst>
                </a:gridCol>
                <a:gridCol w="902967">
                  <a:extLst>
                    <a:ext uri="{9D8B030D-6E8A-4147-A177-3AD203B41FA5}">
                      <a16:colId xmlns:a16="http://schemas.microsoft.com/office/drawing/2014/main" val="1275435176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관계사명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FAQ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채민호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44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2021.04.01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신희승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포탈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채민호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2021.04.01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신희승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8C69CF8-50B4-423C-AF21-CCEFABDE1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81" y="4918317"/>
            <a:ext cx="7242027" cy="176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FC11FE-8363-46E8-8B6D-F18568FD3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760" y="2264128"/>
            <a:ext cx="199175" cy="2686441"/>
          </a:xfrm>
          <a:prstGeom prst="rect">
            <a:avLst/>
          </a:prstGeom>
        </p:spPr>
      </p:pic>
      <p:sp>
        <p:nvSpPr>
          <p:cNvPr id="29" name="타원형 설명선 28"/>
          <p:cNvSpPr/>
          <p:nvPr/>
        </p:nvSpPr>
        <p:spPr>
          <a:xfrm>
            <a:off x="1007524" y="249763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51942" y="1502033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FAQ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b="1" dirty="0" err="1">
                <a:latin typeface="+mn-ea"/>
                <a:ea typeface="+mn-ea"/>
              </a:rPr>
              <a:t>서비스별</a:t>
            </a:r>
            <a:r>
              <a:rPr lang="ko-KR" altLang="en-US" sz="1400" b="1" dirty="0">
                <a:latin typeface="+mn-ea"/>
                <a:ea typeface="+mn-ea"/>
              </a:rPr>
              <a:t> 현황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8307999" y="3510408"/>
            <a:ext cx="1722311" cy="1296145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이보현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전자결재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결재라인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내용수정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등으로 탭으로 구분되어야 함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방식 고민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28145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r>
              <a:rPr lang="ko-KR" altLang="en-US" dirty="0"/>
              <a:t>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FAQ</a:t>
            </a:r>
            <a:r>
              <a:rPr lang="ko-KR" altLang="en-US" dirty="0"/>
              <a:t> 관리 리스트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P.FAQ2</a:t>
            </a:r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29175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Click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 상세보기 팝업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Cursor Over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 답변 요약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tooltip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표시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검색항목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: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답변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태그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수정버튼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편집모드전환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</a:t>
                      </a:r>
                      <a:r>
                        <a:rPr lang="ko-KR" altLang="en-US" sz="8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ko-KR" altLang="en-US" sz="8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팝업화면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빈값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101801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/>
                        <a:t>P.FAQ1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전자결재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Click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한 경우</a:t>
                      </a:r>
                      <a:endParaRPr lang="ko-KR" altLang="en-US" sz="800" dirty="0"/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질문을 수정하는 경우 업무 이력 확인을 위해 별도 테이블에 </a:t>
                      </a:r>
                      <a:r>
                        <a:rPr lang="ko-KR" altLang="en-US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저장여부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결정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기본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관리화면만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제공하며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적용한 화면은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API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연동 시스템에서 구현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1225098" y="2502780"/>
            <a:ext cx="6278809" cy="505142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84590" y="673266"/>
            <a:ext cx="972199" cy="284526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DCD6B59-A0F4-4846-8696-A6AA4105C2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1881" y="2155904"/>
          <a:ext cx="7242028" cy="229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62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605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30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842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28426">
                  <a:extLst>
                    <a:ext uri="{9D8B030D-6E8A-4147-A177-3AD203B41FA5}">
                      <a16:colId xmlns:a16="http://schemas.microsoft.com/office/drawing/2014/main" val="489519029"/>
                    </a:ext>
                  </a:extLst>
                </a:gridCol>
                <a:gridCol w="1028426">
                  <a:extLst>
                    <a:ext uri="{9D8B030D-6E8A-4147-A177-3AD203B41FA5}">
                      <a16:colId xmlns:a16="http://schemas.microsoft.com/office/drawing/2014/main" val="1275435176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번호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카테고리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태그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품의서 작성시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…?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품의서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2021.04.01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신희승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…?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권한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2021.04.01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신희승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결재선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지정시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…?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결재선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#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라인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2021.04.01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신희승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8C69CF8-50B4-423C-AF21-CCEFABDE14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881" y="4846309"/>
            <a:ext cx="7242027" cy="176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FC11FE-8363-46E8-8B6D-F18568FD3AE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760" y="1939882"/>
            <a:ext cx="199175" cy="2686441"/>
          </a:xfrm>
          <a:prstGeom prst="rect">
            <a:avLst/>
          </a:prstGeom>
        </p:spPr>
      </p:pic>
      <p:sp>
        <p:nvSpPr>
          <p:cNvPr id="29" name="타원형 설명선 28"/>
          <p:cNvSpPr/>
          <p:nvPr/>
        </p:nvSpPr>
        <p:spPr>
          <a:xfrm>
            <a:off x="2988246" y="2586233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51942" y="1502033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전자결재 </a:t>
            </a:r>
            <a:r>
              <a:rPr lang="en-US" altLang="ko-KR" sz="1400" b="1" dirty="0">
                <a:latin typeface="+mn-ea"/>
                <a:ea typeface="+mn-ea"/>
              </a:rPr>
              <a:t>FAQ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en-US" altLang="ko-KR" sz="1400" b="1" dirty="0">
                <a:latin typeface="+mn-ea"/>
                <a:ea typeface="+mn-ea"/>
              </a:rPr>
              <a:t>List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07999" y="3510408"/>
            <a:ext cx="1722311" cy="1296145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이보현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전자결재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결재라인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내용수정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등으로 탭으로 구분되어야 함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방식 고민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9B6474C9-0A9F-874A-AB4A-AD792E3CBF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868566" y="4562518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등록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타원형 설명선 28">
            <a:extLst>
              <a:ext uri="{FF2B5EF4-FFF2-40B4-BE49-F238E27FC236}">
                <a16:creationId xmlns:a16="http://schemas.microsoft.com/office/drawing/2014/main" id="{BD862C4C-941C-0640-B908-2D5F81281BAA}"/>
              </a:ext>
            </a:extLst>
          </p:cNvPr>
          <p:cNvSpPr/>
          <p:nvPr/>
        </p:nvSpPr>
        <p:spPr>
          <a:xfrm>
            <a:off x="1140019" y="2450573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9" name="직사각형 27">
            <a:extLst>
              <a:ext uri="{FF2B5EF4-FFF2-40B4-BE49-F238E27FC236}">
                <a16:creationId xmlns:a16="http://schemas.microsoft.com/office/drawing/2014/main" id="{C929B180-54BB-BA43-B9C0-9A6E0A729071}"/>
              </a:ext>
            </a:extLst>
          </p:cNvPr>
          <p:cNvSpPr/>
          <p:nvPr/>
        </p:nvSpPr>
        <p:spPr>
          <a:xfrm>
            <a:off x="2629296" y="673266"/>
            <a:ext cx="1894542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B39DF05-06C1-8D48-BDD7-6DEC133583D3}"/>
              </a:ext>
            </a:extLst>
          </p:cNvPr>
          <p:cNvSpPr/>
          <p:nvPr/>
        </p:nvSpPr>
        <p:spPr>
          <a:xfrm>
            <a:off x="904305" y="1819838"/>
            <a:ext cx="864096" cy="20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Drop down list-</a:t>
            </a:r>
            <a:r>
              <a:rPr lang="ko-KR" altLang="en-US" sz="800" dirty="0"/>
              <a:t>관계사</a:t>
            </a:r>
            <a:endParaRPr lang="en-US" sz="8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EDC31A-BC57-A24B-9944-4A41E8745FA0}"/>
              </a:ext>
            </a:extLst>
          </p:cNvPr>
          <p:cNvSpPr/>
          <p:nvPr/>
        </p:nvSpPr>
        <p:spPr>
          <a:xfrm>
            <a:off x="1901147" y="1811233"/>
            <a:ext cx="864096" cy="20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Drop down list-</a:t>
            </a:r>
            <a:r>
              <a:rPr lang="ko-KR" altLang="en-US" sz="800" dirty="0"/>
              <a:t>서비스</a:t>
            </a:r>
            <a:endParaRPr lang="en-US" sz="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1E6BFD-50E8-4348-B555-B0AF57CFA423}"/>
              </a:ext>
            </a:extLst>
          </p:cNvPr>
          <p:cNvSpPr/>
          <p:nvPr/>
        </p:nvSpPr>
        <p:spPr>
          <a:xfrm>
            <a:off x="2886388" y="1811233"/>
            <a:ext cx="864096" cy="20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Drop down list-</a:t>
            </a:r>
            <a:r>
              <a:rPr lang="ko-KR" altLang="en-US" sz="800" dirty="0"/>
              <a:t>카테고리</a:t>
            </a:r>
            <a:endParaRPr lang="en-US" sz="8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9441A41-D0F0-B34F-AA01-2CB531BC8073}"/>
              </a:ext>
            </a:extLst>
          </p:cNvPr>
          <p:cNvSpPr/>
          <p:nvPr/>
        </p:nvSpPr>
        <p:spPr>
          <a:xfrm>
            <a:off x="3913455" y="1811233"/>
            <a:ext cx="864096" cy="2081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Drop down list-</a:t>
            </a:r>
            <a:r>
              <a:rPr lang="ko-KR" altLang="en-US" sz="800" dirty="0"/>
              <a:t>카테고리</a:t>
            </a:r>
            <a:endParaRPr lang="en-US" sz="800" dirty="0"/>
          </a:p>
        </p:txBody>
      </p:sp>
      <p:sp>
        <p:nvSpPr>
          <p:cNvPr id="25" name="Button">
            <a:extLst>
              <a:ext uri="{FF2B5EF4-FFF2-40B4-BE49-F238E27FC236}">
                <a16:creationId xmlns:a16="http://schemas.microsoft.com/office/drawing/2014/main" id="{FDE4C3F2-31E7-2E4E-BFBA-C3141E6C47B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024985" y="1824230"/>
            <a:ext cx="448461" cy="216000"/>
          </a:xfrm>
          <a:prstGeom prst="roundRect">
            <a:avLst/>
          </a:prstGeom>
          <a:solidFill>
            <a:srgbClr val="00B0F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81D12F6-6A4F-854A-819B-63496C3BAE61}"/>
              </a:ext>
            </a:extLst>
          </p:cNvPr>
          <p:cNvSpPr/>
          <p:nvPr/>
        </p:nvSpPr>
        <p:spPr>
          <a:xfrm>
            <a:off x="5876971" y="1811233"/>
            <a:ext cx="1061457" cy="208176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/>
              <a:t>검색어</a:t>
            </a:r>
            <a:r>
              <a:rPr lang="ko-KR" altLang="en-US" sz="800" dirty="0"/>
              <a:t> </a:t>
            </a:r>
            <a:r>
              <a:rPr lang="ko-KR" altLang="en-US" sz="800" dirty="0" err="1"/>
              <a:t>입력창</a:t>
            </a:r>
            <a:endParaRPr lang="en-US" sz="8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8F18E25-FDCB-0A44-8181-FBA34ABC64FF}"/>
              </a:ext>
            </a:extLst>
          </p:cNvPr>
          <p:cNvSpPr/>
          <p:nvPr/>
        </p:nvSpPr>
        <p:spPr>
          <a:xfrm>
            <a:off x="4926121" y="1809810"/>
            <a:ext cx="864096" cy="2081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Drop down list-</a:t>
            </a:r>
            <a:r>
              <a:rPr lang="ko-KR" altLang="en-US" sz="800" dirty="0"/>
              <a:t>검색조건</a:t>
            </a:r>
            <a:endParaRPr lang="en-US" sz="800" dirty="0"/>
          </a:p>
        </p:txBody>
      </p:sp>
      <p:sp>
        <p:nvSpPr>
          <p:cNvPr id="30" name="타원형 설명선 28">
            <a:extLst>
              <a:ext uri="{FF2B5EF4-FFF2-40B4-BE49-F238E27FC236}">
                <a16:creationId xmlns:a16="http://schemas.microsoft.com/office/drawing/2014/main" id="{1B36D8EA-C65D-3044-8B61-0E6AD640D692}"/>
              </a:ext>
            </a:extLst>
          </p:cNvPr>
          <p:cNvSpPr/>
          <p:nvPr/>
        </p:nvSpPr>
        <p:spPr>
          <a:xfrm>
            <a:off x="4829421" y="1718613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1" name="타원형 설명선 28">
            <a:extLst>
              <a:ext uri="{FF2B5EF4-FFF2-40B4-BE49-F238E27FC236}">
                <a16:creationId xmlns:a16="http://schemas.microsoft.com/office/drawing/2014/main" id="{DF602A13-B0E7-3343-94F6-371A5F3B522F}"/>
              </a:ext>
            </a:extLst>
          </p:cNvPr>
          <p:cNvSpPr/>
          <p:nvPr/>
        </p:nvSpPr>
        <p:spPr>
          <a:xfrm>
            <a:off x="5661594" y="456218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2" name="타원형 설명선 28">
            <a:extLst>
              <a:ext uri="{FF2B5EF4-FFF2-40B4-BE49-F238E27FC236}">
                <a16:creationId xmlns:a16="http://schemas.microsoft.com/office/drawing/2014/main" id="{D0F52422-EFF3-6D40-9DE2-CF195A973EFD}"/>
              </a:ext>
            </a:extLst>
          </p:cNvPr>
          <p:cNvSpPr/>
          <p:nvPr/>
        </p:nvSpPr>
        <p:spPr>
          <a:xfrm>
            <a:off x="2794730" y="483915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3" name="직사각형 33">
            <a:extLst>
              <a:ext uri="{FF2B5EF4-FFF2-40B4-BE49-F238E27FC236}">
                <a16:creationId xmlns:a16="http://schemas.microsoft.com/office/drawing/2014/main" id="{3A016F4C-42E4-0F47-9D6F-5AC7A270AF88}"/>
              </a:ext>
            </a:extLst>
          </p:cNvPr>
          <p:cNvSpPr/>
          <p:nvPr/>
        </p:nvSpPr>
        <p:spPr>
          <a:xfrm>
            <a:off x="2760151" y="4878561"/>
            <a:ext cx="2581885" cy="23042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6448E30-C0F5-D541-97E9-B20E06E63AFC}"/>
              </a:ext>
            </a:extLst>
          </p:cNvPr>
          <p:cNvSpPr txBox="1"/>
          <p:nvPr/>
        </p:nvSpPr>
        <p:spPr>
          <a:xfrm>
            <a:off x="2827103" y="4959935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900" b="1" dirty="0">
                <a:latin typeface="+mn-ea"/>
                <a:ea typeface="+mn-ea"/>
              </a:rPr>
              <a:t>FAQ</a:t>
            </a:r>
            <a:r>
              <a:rPr lang="ko-KR" altLang="en-US" sz="900" b="1" dirty="0">
                <a:latin typeface="+mn-ea"/>
                <a:ea typeface="+mn-ea"/>
              </a:rPr>
              <a:t> 등록</a:t>
            </a:r>
            <a:r>
              <a:rPr lang="en-US" altLang="ko-KR" sz="900" b="1" dirty="0">
                <a:latin typeface="+mn-ea"/>
                <a:ea typeface="+mn-ea"/>
              </a:rPr>
              <a:t>(</a:t>
            </a:r>
            <a:r>
              <a:rPr lang="ko-KR" altLang="en-US" sz="900" b="1" dirty="0">
                <a:latin typeface="+mn-ea"/>
                <a:ea typeface="+mn-ea"/>
              </a:rPr>
              <a:t>수정</a:t>
            </a:r>
            <a:r>
              <a:rPr lang="en-US" altLang="ko-KR" sz="900" b="1" dirty="0">
                <a:latin typeface="+mn-ea"/>
                <a:ea typeface="+mn-ea"/>
              </a:rPr>
              <a:t>)</a:t>
            </a:r>
            <a:endParaRPr lang="ko-KR" altLang="en-US" sz="900" b="1" dirty="0">
              <a:latin typeface="+mn-ea"/>
              <a:ea typeface="+mn-ea"/>
            </a:endParaRPr>
          </a:p>
        </p:txBody>
      </p:sp>
      <p:pic>
        <p:nvPicPr>
          <p:cNvPr id="35" name="그림 36">
            <a:extLst>
              <a:ext uri="{FF2B5EF4-FFF2-40B4-BE49-F238E27FC236}">
                <a16:creationId xmlns:a16="http://schemas.microsoft.com/office/drawing/2014/main" id="{B84CB68A-8378-BB40-89C6-C1C7BADE821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0209" y="5283630"/>
            <a:ext cx="92916" cy="125324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41F6D34-2111-344E-A1C4-08DD5A62F97F}"/>
              </a:ext>
            </a:extLst>
          </p:cNvPr>
          <p:cNvSpPr txBox="1"/>
          <p:nvPr/>
        </p:nvSpPr>
        <p:spPr>
          <a:xfrm>
            <a:off x="3197465" y="5265922"/>
            <a:ext cx="64241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ctr" anchorCtr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전자결재</a:t>
            </a:r>
          </a:p>
        </p:txBody>
      </p:sp>
      <p:sp>
        <p:nvSpPr>
          <p:cNvPr id="53" name="Button">
            <a:extLst>
              <a:ext uri="{FF2B5EF4-FFF2-40B4-BE49-F238E27FC236}">
                <a16:creationId xmlns:a16="http://schemas.microsoft.com/office/drawing/2014/main" id="{C910657D-E0AA-8546-BB5F-140D0E7EB096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63795" y="6894809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B16D5B56-864B-5F47-825E-F9203A7CF53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86704" y="6894809"/>
            <a:ext cx="631385" cy="216000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닫기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7EB492-DE8D-4F46-8007-65D45EC46646}"/>
              </a:ext>
            </a:extLst>
          </p:cNvPr>
          <p:cNvSpPr txBox="1"/>
          <p:nvPr/>
        </p:nvSpPr>
        <p:spPr>
          <a:xfrm>
            <a:off x="2772222" y="5270123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서비스</a:t>
            </a:r>
            <a:endParaRPr lang="en-US" sz="80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84DAED6-72F9-B346-8273-64A638FE7B72}"/>
              </a:ext>
            </a:extLst>
          </p:cNvPr>
          <p:cNvSpPr txBox="1"/>
          <p:nvPr/>
        </p:nvSpPr>
        <p:spPr>
          <a:xfrm>
            <a:off x="3885422" y="5267276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카테고리</a:t>
            </a:r>
            <a:endParaRPr lang="en-US" sz="8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A7FF42F-B181-5143-B227-6CDB911C05C5}"/>
              </a:ext>
            </a:extLst>
          </p:cNvPr>
          <p:cNvSpPr txBox="1"/>
          <p:nvPr/>
        </p:nvSpPr>
        <p:spPr>
          <a:xfrm>
            <a:off x="4418572" y="5258923"/>
            <a:ext cx="585898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품의서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3AB71D1C-6424-CC4B-9593-4914756B9F2F}"/>
              </a:ext>
            </a:extLst>
          </p:cNvPr>
          <p:cNvSpPr/>
          <p:nvPr/>
        </p:nvSpPr>
        <p:spPr>
          <a:xfrm>
            <a:off x="3721478" y="5343522"/>
            <a:ext cx="130864" cy="58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own Arrow 60">
            <a:extLst>
              <a:ext uri="{FF2B5EF4-FFF2-40B4-BE49-F238E27FC236}">
                <a16:creationId xmlns:a16="http://schemas.microsoft.com/office/drawing/2014/main" id="{E663983B-94E3-294C-A21C-87E9FF8E15C2}"/>
              </a:ext>
            </a:extLst>
          </p:cNvPr>
          <p:cNvSpPr/>
          <p:nvPr/>
        </p:nvSpPr>
        <p:spPr>
          <a:xfrm>
            <a:off x="4873606" y="5337595"/>
            <a:ext cx="130864" cy="580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BFA6A19-8B6E-C843-917A-A968A8BC491D}"/>
              </a:ext>
            </a:extLst>
          </p:cNvPr>
          <p:cNvSpPr txBox="1"/>
          <p:nvPr/>
        </p:nvSpPr>
        <p:spPr>
          <a:xfrm>
            <a:off x="2799007" y="5489768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질문</a:t>
            </a:r>
            <a:endParaRPr lang="en-US" sz="8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0AE7C2-DF2E-0B44-B8EA-6ABE8B6A3E5B}"/>
              </a:ext>
            </a:extLst>
          </p:cNvPr>
          <p:cNvSpPr txBox="1"/>
          <p:nvPr/>
        </p:nvSpPr>
        <p:spPr>
          <a:xfrm>
            <a:off x="2876259" y="5680087"/>
            <a:ext cx="2203683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ctr" anchorCtr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품의서 작성시</a:t>
            </a:r>
            <a:r>
              <a:rPr lang="en-US" altLang="ko-KR" sz="800" dirty="0">
                <a:latin typeface="+mn-ea"/>
                <a:ea typeface="+mn-ea"/>
              </a:rPr>
              <a:t>~~~~~~~~~~~~?</a:t>
            </a:r>
          </a:p>
          <a:p>
            <a:pPr algn="r"/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781F825-553E-5A42-B3D3-A50D7687C907}"/>
              </a:ext>
            </a:extLst>
          </p:cNvPr>
          <p:cNvSpPr txBox="1"/>
          <p:nvPr/>
        </p:nvSpPr>
        <p:spPr>
          <a:xfrm>
            <a:off x="2814420" y="6035355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답변</a:t>
            </a:r>
            <a:endParaRPr lang="en-US" sz="8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CA6C4FB-5265-F840-8E3B-6B8A21841A11}"/>
              </a:ext>
            </a:extLst>
          </p:cNvPr>
          <p:cNvSpPr txBox="1"/>
          <p:nvPr/>
        </p:nvSpPr>
        <p:spPr>
          <a:xfrm>
            <a:off x="2878832" y="6250799"/>
            <a:ext cx="2203683" cy="33855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ctr" anchorCtr="0">
            <a:spAutoFit/>
          </a:bodyPr>
          <a:lstStyle/>
          <a:p>
            <a:r>
              <a:rPr lang="ko-KR" altLang="en-US" sz="800" dirty="0">
                <a:latin typeface="+mn-ea"/>
                <a:ea typeface="+mn-ea"/>
              </a:rPr>
              <a:t>브라우저 설정 확인</a:t>
            </a:r>
            <a:endParaRPr lang="en-US" altLang="ko-KR" sz="800" dirty="0">
              <a:latin typeface="+mn-ea"/>
              <a:ea typeface="+mn-ea"/>
            </a:endParaRPr>
          </a:p>
          <a:p>
            <a:pPr algn="r"/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0A7C02B-4CF1-774E-BE9F-E0BFF14C1740}"/>
              </a:ext>
            </a:extLst>
          </p:cNvPr>
          <p:cNvSpPr txBox="1"/>
          <p:nvPr/>
        </p:nvSpPr>
        <p:spPr>
          <a:xfrm>
            <a:off x="2798035" y="6616123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dirty="0"/>
              <a:t>태그</a:t>
            </a:r>
            <a:endParaRPr lang="en-US" sz="800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7DDEED3-F1E8-F747-9078-9AB6E26A73F7}"/>
              </a:ext>
            </a:extLst>
          </p:cNvPr>
          <p:cNvSpPr txBox="1"/>
          <p:nvPr/>
        </p:nvSpPr>
        <p:spPr>
          <a:xfrm>
            <a:off x="3104649" y="6634392"/>
            <a:ext cx="2203683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 anchor="ctr" anchorCtr="0">
            <a:spAutoFit/>
          </a:bodyPr>
          <a:lstStyle/>
          <a:p>
            <a:r>
              <a:rPr lang="en-US" altLang="ko-KR" sz="800" dirty="0">
                <a:latin typeface="+mn-ea"/>
                <a:ea typeface="+mn-ea"/>
              </a:rPr>
              <a:t>#</a:t>
            </a:r>
            <a:r>
              <a:rPr lang="ko-KR" altLang="en-US" sz="800" dirty="0">
                <a:latin typeface="+mn-ea"/>
                <a:ea typeface="+mn-ea"/>
              </a:rPr>
              <a:t>품의서</a:t>
            </a:r>
            <a:r>
              <a:rPr lang="en-US" altLang="ko-KR" sz="800" dirty="0">
                <a:latin typeface="+mn-ea"/>
                <a:ea typeface="+mn-ea"/>
              </a:rPr>
              <a:t>,</a:t>
            </a:r>
            <a:r>
              <a:rPr lang="ko-KR" altLang="en-US" sz="800" dirty="0">
                <a:latin typeface="+mn-ea"/>
                <a:ea typeface="+mn-ea"/>
              </a:rPr>
              <a:t> </a:t>
            </a:r>
            <a:r>
              <a:rPr lang="en-US" altLang="ko-KR" sz="800" dirty="0">
                <a:latin typeface="+mn-ea"/>
                <a:ea typeface="+mn-ea"/>
              </a:rPr>
              <a:t>#</a:t>
            </a:r>
            <a:r>
              <a:rPr lang="ko-KR" altLang="en-US" sz="800" dirty="0">
                <a:latin typeface="+mn-ea"/>
                <a:ea typeface="+mn-ea"/>
              </a:rPr>
              <a:t>작성</a:t>
            </a:r>
            <a:endParaRPr lang="en-US" altLang="ko-KR" sz="800" dirty="0">
              <a:latin typeface="+mn-ea"/>
              <a:ea typeface="+mn-ea"/>
            </a:endParaRPr>
          </a:p>
        </p:txBody>
      </p:sp>
      <p:cxnSp>
        <p:nvCxnSpPr>
          <p:cNvPr id="69" name="구부러진 연결선 19">
            <a:extLst>
              <a:ext uri="{FF2B5EF4-FFF2-40B4-BE49-F238E27FC236}">
                <a16:creationId xmlns:a16="http://schemas.microsoft.com/office/drawing/2014/main" id="{A02DCFEC-778B-314F-93C5-80DADAC8B3B6}"/>
              </a:ext>
            </a:extLst>
          </p:cNvPr>
          <p:cNvCxnSpPr>
            <a:cxnSpLocks/>
            <a:endCxn id="33" idx="1"/>
          </p:cNvCxnSpPr>
          <p:nvPr/>
        </p:nvCxnSpPr>
        <p:spPr>
          <a:xfrm rot="16200000" flipH="1">
            <a:off x="626583" y="3897121"/>
            <a:ext cx="3047256" cy="1219880"/>
          </a:xfrm>
          <a:prstGeom prst="curvedConnector2">
            <a:avLst/>
          </a:prstGeom>
          <a:ln w="22225">
            <a:solidFill>
              <a:srgbClr val="F68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37442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r>
              <a:rPr lang="ko-KR" altLang="en-US" dirty="0"/>
              <a:t>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FAQ</a:t>
            </a:r>
            <a:r>
              <a:rPr lang="ko-KR" altLang="en-US" dirty="0"/>
              <a:t> </a:t>
            </a:r>
            <a:r>
              <a:rPr lang="ko-KR" altLang="en-US" sz="900" dirty="0"/>
              <a:t>사용자 화면 </a:t>
            </a:r>
            <a:r>
              <a:rPr lang="ko-KR" altLang="en-US" sz="900" dirty="0" err="1"/>
              <a:t>메인페이지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P.FAQ3</a:t>
            </a:r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39306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각 관계사 로고 위치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검색어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입력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명칭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해당 시스템 상세 문항 화면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(P.FAQ4)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조회 수 상위 문항 목록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화면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(P.FAQ5)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167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629296" y="673266"/>
            <a:ext cx="1894542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84590" y="673266"/>
            <a:ext cx="972199" cy="284526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395958" y="1134235"/>
            <a:ext cx="2808312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FAQ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+mn-ea"/>
                <a:ea typeface="+mn-ea"/>
              </a:rPr>
              <a:t>사용자 화면 </a:t>
            </a:r>
            <a:r>
              <a:rPr lang="ko-KR" altLang="en-US" sz="1400" dirty="0" err="1">
                <a:latin typeface="+mn-ea"/>
                <a:ea typeface="+mn-ea"/>
              </a:rPr>
              <a:t>메인페이지</a:t>
            </a:r>
            <a:endParaRPr lang="ko-KR" altLang="en-US" sz="1400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07999" y="3510408"/>
            <a:ext cx="1722311" cy="1296145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이보현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전자결재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결재라인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내용수정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등으로 탭으로 구분되어야 함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방식 고민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C579B9-C167-9B49-B276-50587D6A9E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10" y="1536653"/>
            <a:ext cx="7042213" cy="5430140"/>
          </a:xfrm>
          <a:prstGeom prst="rect">
            <a:avLst/>
          </a:prstGeom>
        </p:spPr>
      </p:pic>
      <p:sp>
        <p:nvSpPr>
          <p:cNvPr id="19" name="타원형 설명선 28">
            <a:extLst>
              <a:ext uri="{FF2B5EF4-FFF2-40B4-BE49-F238E27FC236}">
                <a16:creationId xmlns:a16="http://schemas.microsoft.com/office/drawing/2014/main" id="{3EF230D9-B361-934B-9405-5004C43C21B4}"/>
              </a:ext>
            </a:extLst>
          </p:cNvPr>
          <p:cNvSpPr/>
          <p:nvPr/>
        </p:nvSpPr>
        <p:spPr>
          <a:xfrm>
            <a:off x="539974" y="1710209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타원형 설명선 28">
            <a:extLst>
              <a:ext uri="{FF2B5EF4-FFF2-40B4-BE49-F238E27FC236}">
                <a16:creationId xmlns:a16="http://schemas.microsoft.com/office/drawing/2014/main" id="{90AA87FD-71AF-F143-A8D9-8FDE3B1F7822}"/>
              </a:ext>
            </a:extLst>
          </p:cNvPr>
          <p:cNvSpPr/>
          <p:nvPr/>
        </p:nvSpPr>
        <p:spPr>
          <a:xfrm>
            <a:off x="1836118" y="2128595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2" name="타원형 설명선 28">
            <a:extLst>
              <a:ext uri="{FF2B5EF4-FFF2-40B4-BE49-F238E27FC236}">
                <a16:creationId xmlns:a16="http://schemas.microsoft.com/office/drawing/2014/main" id="{BB5521E8-6863-9841-B812-1ACEADC77582}"/>
              </a:ext>
            </a:extLst>
          </p:cNvPr>
          <p:cNvSpPr/>
          <p:nvPr/>
        </p:nvSpPr>
        <p:spPr>
          <a:xfrm>
            <a:off x="828006" y="3964511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4" name="타원형 설명선 28">
            <a:extLst>
              <a:ext uri="{FF2B5EF4-FFF2-40B4-BE49-F238E27FC236}">
                <a16:creationId xmlns:a16="http://schemas.microsoft.com/office/drawing/2014/main" id="{797896D6-9833-C446-B217-4F04A4F89712}"/>
              </a:ext>
            </a:extLst>
          </p:cNvPr>
          <p:cNvSpPr/>
          <p:nvPr/>
        </p:nvSpPr>
        <p:spPr>
          <a:xfrm>
            <a:off x="788707" y="430249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5" name="직사각형 16">
            <a:extLst>
              <a:ext uri="{FF2B5EF4-FFF2-40B4-BE49-F238E27FC236}">
                <a16:creationId xmlns:a16="http://schemas.microsoft.com/office/drawing/2014/main" id="{C982A2E7-5DA4-D246-A2E5-48063D4919DF}"/>
              </a:ext>
            </a:extLst>
          </p:cNvPr>
          <p:cNvSpPr/>
          <p:nvPr/>
        </p:nvSpPr>
        <p:spPr>
          <a:xfrm>
            <a:off x="991574" y="4251430"/>
            <a:ext cx="1204584" cy="474335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0725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39BAB66-057A-794D-AC72-239DEA376F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84" y="1442012"/>
            <a:ext cx="5640479" cy="5690395"/>
          </a:xfrm>
          <a:prstGeom prst="rect">
            <a:avLst/>
          </a:prstGeom>
        </p:spPr>
      </p:pic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r>
              <a:rPr lang="ko-KR" altLang="en-US" dirty="0"/>
              <a:t>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FAQ</a:t>
            </a:r>
            <a:r>
              <a:rPr lang="ko-KR" altLang="en-US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상세 문항 화면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P.FAQ4</a:t>
            </a:r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41744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시스템별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분류 항목 표시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,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ko-KR" altLang="en-US" sz="800" b="0" i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확장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/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축소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분류별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등록된 문항 리스트가 표시되며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화면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(P.FAQ5)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ko-KR" altLang="en-US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시스템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문항중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조회수 기준 상위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링크 표시 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167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629296" y="673266"/>
            <a:ext cx="1894542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84590" y="673266"/>
            <a:ext cx="972199" cy="284526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395958" y="1134235"/>
            <a:ext cx="259228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FAQ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kumimoji="0"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시스템 상세 문항 화면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07999" y="3510408"/>
            <a:ext cx="1722311" cy="1296145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이보현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전자결재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결재라인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내용수정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등으로 탭으로 구분되어야 함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방식 고민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5" name="타원형 설명선 28">
            <a:extLst>
              <a:ext uri="{FF2B5EF4-FFF2-40B4-BE49-F238E27FC236}">
                <a16:creationId xmlns:a16="http://schemas.microsoft.com/office/drawing/2014/main" id="{2DC22A46-6883-9B46-82CF-BEC7F10C91BA}"/>
              </a:ext>
            </a:extLst>
          </p:cNvPr>
          <p:cNvSpPr/>
          <p:nvPr/>
        </p:nvSpPr>
        <p:spPr>
          <a:xfrm>
            <a:off x="1030150" y="306671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6" name="타원형 설명선 28">
            <a:extLst>
              <a:ext uri="{FF2B5EF4-FFF2-40B4-BE49-F238E27FC236}">
                <a16:creationId xmlns:a16="http://schemas.microsoft.com/office/drawing/2014/main" id="{B22A5335-8951-0240-B573-4E53B2EAE314}"/>
              </a:ext>
            </a:extLst>
          </p:cNvPr>
          <p:cNvSpPr/>
          <p:nvPr/>
        </p:nvSpPr>
        <p:spPr>
          <a:xfrm>
            <a:off x="1213465" y="358241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8" name="타원형 설명선 28">
            <a:extLst>
              <a:ext uri="{FF2B5EF4-FFF2-40B4-BE49-F238E27FC236}">
                <a16:creationId xmlns:a16="http://schemas.microsoft.com/office/drawing/2014/main" id="{02A5FB07-C671-C440-87A1-68228B05B960}"/>
              </a:ext>
            </a:extLst>
          </p:cNvPr>
          <p:cNvSpPr/>
          <p:nvPr/>
        </p:nvSpPr>
        <p:spPr>
          <a:xfrm>
            <a:off x="1396780" y="247211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736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r>
              <a:rPr lang="ko-KR" altLang="en-US" dirty="0"/>
              <a:t>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FAQ</a:t>
            </a:r>
            <a:r>
              <a:rPr lang="ko-KR" altLang="en-US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lang="en-US" altLang="ko-KR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화면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P.FAQ5</a:t>
            </a:r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29175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167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연관항목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설문 기능 </a:t>
                      </a:r>
                      <a:r>
                        <a:rPr lang="ko-KR" altLang="en-US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포함여부는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추후 결정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629296" y="673266"/>
            <a:ext cx="1894542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84590" y="673266"/>
            <a:ext cx="972199" cy="284526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395958" y="1134235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FAQ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질문</a:t>
            </a:r>
            <a:r>
              <a: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답변 화면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07999" y="3510408"/>
            <a:ext cx="1722311" cy="1296145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이보현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전자결재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결재라인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내용수정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등으로 탭으로 구분되어야 함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방식 고민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E10FBD-0A34-884A-9B66-9F6C8F249A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958" y="1566193"/>
            <a:ext cx="7077933" cy="5553830"/>
          </a:xfrm>
          <a:prstGeom prst="rect">
            <a:avLst/>
          </a:prstGeom>
        </p:spPr>
      </p:pic>
      <p:sp>
        <p:nvSpPr>
          <p:cNvPr id="15" name="직사각형 16">
            <a:extLst>
              <a:ext uri="{FF2B5EF4-FFF2-40B4-BE49-F238E27FC236}">
                <a16:creationId xmlns:a16="http://schemas.microsoft.com/office/drawing/2014/main" id="{C7381E48-E070-5449-8E3E-D7F0B2F45118}"/>
              </a:ext>
            </a:extLst>
          </p:cNvPr>
          <p:cNvSpPr/>
          <p:nvPr/>
        </p:nvSpPr>
        <p:spPr>
          <a:xfrm>
            <a:off x="1443347" y="5099553"/>
            <a:ext cx="5073291" cy="1579208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7354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FAQ</a:t>
            </a:r>
            <a:r>
              <a:rPr lang="ko-KR" altLang="en-US" dirty="0"/>
              <a:t>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FAQ</a:t>
            </a:r>
            <a:r>
              <a:rPr lang="ko-KR" altLang="en-US" dirty="0"/>
              <a:t> </a:t>
            </a:r>
            <a:r>
              <a:rPr lang="ko-KR" altLang="en-US" sz="9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화면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ko-KR" dirty="0"/>
              <a:t>P.FAQ6</a:t>
            </a:r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34240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입력된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검색어에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따른 결과 목록이며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질문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답변 화면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(P.FAQ5)</a:t>
                      </a:r>
                      <a:r>
                        <a:rPr lang="ko-KR" altLang="en-US" sz="800" b="0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이동</a:t>
                      </a:r>
                      <a:endParaRPr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5377308"/>
          <a:ext cx="2254250" cy="9167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629296" y="673266"/>
            <a:ext cx="1894542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84590" y="673266"/>
            <a:ext cx="972199" cy="284526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395958" y="1134235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latin typeface="+mn-ea"/>
                <a:ea typeface="+mn-ea"/>
              </a:rPr>
              <a:t>FAQ</a:t>
            </a:r>
            <a:r>
              <a:rPr lang="ko-KR" altLang="en-US" sz="1400" b="1" dirty="0">
                <a:latin typeface="+mn-ea"/>
                <a:ea typeface="+mn-ea"/>
              </a:rPr>
              <a:t> </a:t>
            </a:r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검색결과 화면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07999" y="3510408"/>
            <a:ext cx="1722311" cy="1296145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FAQ: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이보현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전자결재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&gt; </a:t>
            </a:r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결재라인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내용수정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등으로 탭으로 구분되어야 함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검색 방식 고민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E66CAC3-28D5-F547-9C6E-BE5B12997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58" y="1466902"/>
            <a:ext cx="7313277" cy="5545232"/>
          </a:xfrm>
          <a:prstGeom prst="rect">
            <a:avLst/>
          </a:prstGeom>
        </p:spPr>
      </p:pic>
      <p:sp>
        <p:nvSpPr>
          <p:cNvPr id="13" name="타원형 설명선 28">
            <a:extLst>
              <a:ext uri="{FF2B5EF4-FFF2-40B4-BE49-F238E27FC236}">
                <a16:creationId xmlns:a16="http://schemas.microsoft.com/office/drawing/2014/main" id="{1B374C57-3427-A549-B488-7B18EE051BF2}"/>
              </a:ext>
            </a:extLst>
          </p:cNvPr>
          <p:cNvSpPr/>
          <p:nvPr/>
        </p:nvSpPr>
        <p:spPr>
          <a:xfrm>
            <a:off x="1351689" y="3798441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405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메인화면</a:t>
            </a:r>
            <a:r>
              <a:rPr lang="ko-KR" altLang="en-US" dirty="0"/>
              <a:t> 전체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4942800"/>
              </p:ext>
            </p:extLst>
          </p:nvPr>
        </p:nvGraphicFramePr>
        <p:xfrm>
          <a:off x="8042030" y="390778"/>
          <a:ext cx="2254250" cy="234240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시스템 명칭 영역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GNB 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메뉴명에 마우스 오버 시 하위 </a:t>
                      </a:r>
                      <a:r>
                        <a:rPr lang="en-US" altLang="ko-KR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Depth </a:t>
                      </a:r>
                      <a:r>
                        <a:rPr lang="ko-KR" altLang="en-US" sz="800" b="0" i="0" u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메뉴명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표시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접속한 사용자명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부서명 표시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관리자 메뉴로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8187054"/>
              </p:ext>
            </p:extLst>
          </p:nvPr>
        </p:nvGraphicFramePr>
        <p:xfrm>
          <a:off x="8042030" y="5377308"/>
          <a:ext cx="2254250" cy="96735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Responsive Web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형태로 디자인 되었으면 좋겠음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657496" y="1931769"/>
            <a:ext cx="1682678" cy="586078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ETO (Easy To Operation)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671561" y="1931769"/>
            <a:ext cx="1682678" cy="586078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채민호님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/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인트라넷     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8C5F29-2717-4FF1-8624-7A4CC917169F}"/>
              </a:ext>
            </a:extLst>
          </p:cNvPr>
          <p:cNvSpPr/>
          <p:nvPr/>
        </p:nvSpPr>
        <p:spPr>
          <a:xfrm>
            <a:off x="657496" y="2517848"/>
            <a:ext cx="6696744" cy="1420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개인화 영역 </a:t>
            </a:r>
            <a:r>
              <a:rPr lang="en-US" altLang="ko-KR" b="1" dirty="0">
                <a:solidFill>
                  <a:schemeClr val="tx1"/>
                </a:solidFill>
              </a:rPr>
              <a:t>(3page)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A48F034-A3F6-4F92-9586-9A4A2EF96065}"/>
              </a:ext>
            </a:extLst>
          </p:cNvPr>
          <p:cNvSpPr/>
          <p:nvPr/>
        </p:nvSpPr>
        <p:spPr>
          <a:xfrm>
            <a:off x="657496" y="1931769"/>
            <a:ext cx="6696744" cy="5860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GNB</a:t>
            </a:r>
            <a:r>
              <a:rPr lang="ko-KR" altLang="en-US" b="1" dirty="0">
                <a:solidFill>
                  <a:schemeClr val="tx1"/>
                </a:solidFill>
              </a:rPr>
              <a:t> 영역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7800A2A-1285-42BF-A29E-7271E637092A}"/>
              </a:ext>
            </a:extLst>
          </p:cNvPr>
          <p:cNvSpPr/>
          <p:nvPr/>
        </p:nvSpPr>
        <p:spPr>
          <a:xfrm>
            <a:off x="657496" y="3938181"/>
            <a:ext cx="2254093" cy="1420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시스템 관리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29B7092-DD21-46AF-8454-47FEBF45C34C}"/>
              </a:ext>
            </a:extLst>
          </p:cNvPr>
          <p:cNvSpPr/>
          <p:nvPr/>
        </p:nvSpPr>
        <p:spPr>
          <a:xfrm>
            <a:off x="2911589" y="3938181"/>
            <a:ext cx="2221325" cy="1420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FAQ</a:t>
            </a:r>
            <a:r>
              <a:rPr lang="ko-KR" altLang="en-US" b="1" dirty="0">
                <a:solidFill>
                  <a:schemeClr val="tx1"/>
                </a:solidFill>
              </a:rPr>
              <a:t> 제공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21CAF9E-938B-471B-8E8B-C9F521EE9409}"/>
              </a:ext>
            </a:extLst>
          </p:cNvPr>
          <p:cNvSpPr/>
          <p:nvPr/>
        </p:nvSpPr>
        <p:spPr>
          <a:xfrm>
            <a:off x="5132914" y="3938181"/>
            <a:ext cx="2221325" cy="142033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TBD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타원형 설명선 28">
            <a:extLst>
              <a:ext uri="{FF2B5EF4-FFF2-40B4-BE49-F238E27FC236}">
                <a16:creationId xmlns:a16="http://schemas.microsoft.com/office/drawing/2014/main" id="{4A274EFB-0E14-40B3-A4A0-84F257EB2EF0}"/>
              </a:ext>
            </a:extLst>
          </p:cNvPr>
          <p:cNvSpPr/>
          <p:nvPr/>
        </p:nvSpPr>
        <p:spPr>
          <a:xfrm>
            <a:off x="565838" y="180059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3B5183-1725-4FBB-A225-213E51755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5732" y="2072409"/>
            <a:ext cx="323850" cy="304800"/>
          </a:xfrm>
          <a:prstGeom prst="rect">
            <a:avLst/>
          </a:prstGeom>
        </p:spPr>
      </p:pic>
      <p:sp>
        <p:nvSpPr>
          <p:cNvPr id="22" name="타원형 설명선 14">
            <a:extLst>
              <a:ext uri="{FF2B5EF4-FFF2-40B4-BE49-F238E27FC236}">
                <a16:creationId xmlns:a16="http://schemas.microsoft.com/office/drawing/2014/main" id="{BF1339D0-BE16-40E4-B184-56D2907225F0}"/>
              </a:ext>
            </a:extLst>
          </p:cNvPr>
          <p:cNvSpPr/>
          <p:nvPr/>
        </p:nvSpPr>
        <p:spPr>
          <a:xfrm>
            <a:off x="2512443" y="1934154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3" name="타원형 설명선 14">
            <a:extLst>
              <a:ext uri="{FF2B5EF4-FFF2-40B4-BE49-F238E27FC236}">
                <a16:creationId xmlns:a16="http://schemas.microsoft.com/office/drawing/2014/main" id="{1BE25E33-8BA3-4EFE-A23E-18773F55A469}"/>
              </a:ext>
            </a:extLst>
          </p:cNvPr>
          <p:cNvSpPr/>
          <p:nvPr/>
        </p:nvSpPr>
        <p:spPr>
          <a:xfrm>
            <a:off x="5619286" y="1942121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5BF296B-7C44-4E1E-82D6-B35DCDEB6EB0}"/>
              </a:ext>
            </a:extLst>
          </p:cNvPr>
          <p:cNvSpPr/>
          <p:nvPr/>
        </p:nvSpPr>
        <p:spPr>
          <a:xfrm>
            <a:off x="2347122" y="1942122"/>
            <a:ext cx="1113908" cy="582496"/>
          </a:xfrm>
          <a:prstGeom prst="rect">
            <a:avLst/>
          </a:prstGeom>
          <a:solidFill>
            <a:srgbClr val="00B0F0">
              <a:alpha val="10000"/>
            </a:srgbClr>
          </a:solidFill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800" b="1" dirty="0" err="1">
                <a:solidFill>
                  <a:srgbClr val="00B0F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메뉴명</a:t>
            </a:r>
            <a:r>
              <a:rPr lang="en-US" altLang="ko-KR" sz="800" b="1" dirty="0">
                <a:solidFill>
                  <a:srgbClr val="00B0F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E5A24B8-0D95-4AE0-B07C-7CF9E981F91B}"/>
              </a:ext>
            </a:extLst>
          </p:cNvPr>
          <p:cNvSpPr/>
          <p:nvPr/>
        </p:nvSpPr>
        <p:spPr>
          <a:xfrm>
            <a:off x="3461030" y="1942122"/>
            <a:ext cx="1096622" cy="582496"/>
          </a:xfrm>
          <a:prstGeom prst="rect">
            <a:avLst/>
          </a:prstGeom>
          <a:solidFill>
            <a:srgbClr val="00B0F0">
              <a:alpha val="10000"/>
            </a:srgbClr>
          </a:solidFill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 altLang="ko-KR" sz="800" b="1" dirty="0">
              <a:solidFill>
                <a:srgbClr val="00B0F0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 latinLnBrk="0"/>
            <a:endParaRPr lang="en-US" altLang="ko-KR" sz="800" b="1" dirty="0">
              <a:solidFill>
                <a:srgbClr val="00B0F0"/>
              </a:solidFill>
              <a:latin typeface="맑은 고딕" panose="020B0503020000020004" pitchFamily="50" charset="-127"/>
              <a:cs typeface="Segoe UI" panose="020B0502040204020203" pitchFamily="34" charset="0"/>
            </a:endParaRPr>
          </a:p>
          <a:p>
            <a:pPr algn="ctr" latinLnBrk="0"/>
            <a:r>
              <a:rPr lang="ko-KR" altLang="en-US" sz="800" b="1" dirty="0" err="1">
                <a:solidFill>
                  <a:srgbClr val="00B0F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메뉴명</a:t>
            </a:r>
            <a:r>
              <a:rPr lang="en-US" altLang="ko-KR" sz="800" b="1" dirty="0">
                <a:solidFill>
                  <a:srgbClr val="00B0F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16FC697-4605-469C-9ED8-BB2B5BC894DF}"/>
              </a:ext>
            </a:extLst>
          </p:cNvPr>
          <p:cNvSpPr/>
          <p:nvPr/>
        </p:nvSpPr>
        <p:spPr>
          <a:xfrm>
            <a:off x="4557653" y="1942122"/>
            <a:ext cx="1113908" cy="582496"/>
          </a:xfrm>
          <a:prstGeom prst="rect">
            <a:avLst/>
          </a:prstGeom>
          <a:solidFill>
            <a:srgbClr val="00B0F0">
              <a:alpha val="10000"/>
            </a:srgbClr>
          </a:solidFill>
          <a:ln w="1905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800" b="1" dirty="0" err="1">
                <a:solidFill>
                  <a:srgbClr val="00B0F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메뉴명</a:t>
            </a:r>
            <a:r>
              <a:rPr lang="en-US" altLang="ko-KR" sz="800" b="1" dirty="0">
                <a:solidFill>
                  <a:srgbClr val="00B0F0"/>
                </a:solidFill>
                <a:latin typeface="맑은 고딕" panose="020B0503020000020004" pitchFamily="50" charset="-127"/>
                <a:cs typeface="Segoe UI" panose="020B0502040204020203" pitchFamily="34" charset="0"/>
              </a:rPr>
              <a:t>3</a:t>
            </a:r>
          </a:p>
        </p:txBody>
      </p:sp>
      <p:sp>
        <p:nvSpPr>
          <p:cNvPr id="27" name="타원형 설명선 14">
            <a:extLst>
              <a:ext uri="{FF2B5EF4-FFF2-40B4-BE49-F238E27FC236}">
                <a16:creationId xmlns:a16="http://schemas.microsoft.com/office/drawing/2014/main" id="{5C182A46-736E-409A-AB54-04AEFC348F4E}"/>
              </a:ext>
            </a:extLst>
          </p:cNvPr>
          <p:cNvSpPr/>
          <p:nvPr/>
        </p:nvSpPr>
        <p:spPr>
          <a:xfrm>
            <a:off x="6857937" y="193176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3029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개인화 영역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739030"/>
              </p:ext>
            </p:extLst>
          </p:nvPr>
        </p:nvGraphicFramePr>
        <p:xfrm>
          <a:off x="8042030" y="390778"/>
          <a:ext cx="2254250" cy="2563748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이미지 영역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롤링 기능을 통해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4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개 정도의 이미지가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30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초 마다 자동 롤링 되도록 구성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개인화된 건 수를 표시하고</a:t>
                      </a:r>
                      <a:r>
                        <a:rPr lang="en-US" altLang="ko-KR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해당 리스트로 이동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474899"/>
              </p:ext>
            </p:extLst>
          </p:nvPr>
        </p:nvGraphicFramePr>
        <p:xfrm>
          <a:off x="8042030" y="5377308"/>
          <a:ext cx="2254250" cy="9167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개인화 할 건수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개수 추가 필요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657496" y="2540265"/>
            <a:ext cx="4346974" cy="2784610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이미지 영역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롤링 기능을 통해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4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개 정도의 이미지가 롤링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008292" y="2524787"/>
            <a:ext cx="2345948" cy="2800088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8C5F29-2717-4FF1-8624-7A4CC917169F}"/>
              </a:ext>
            </a:extLst>
          </p:cNvPr>
          <p:cNvSpPr/>
          <p:nvPr/>
        </p:nvSpPr>
        <p:spPr>
          <a:xfrm>
            <a:off x="657496" y="2517848"/>
            <a:ext cx="6696744" cy="28070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DE5303A-BF4D-4779-8C12-424DCAE2E7D8}"/>
              </a:ext>
            </a:extLst>
          </p:cNvPr>
          <p:cNvSpPr/>
          <p:nvPr/>
        </p:nvSpPr>
        <p:spPr>
          <a:xfrm>
            <a:off x="5004470" y="2517848"/>
            <a:ext cx="2349770" cy="5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My</a:t>
            </a:r>
            <a:r>
              <a:rPr lang="ko-KR" altLang="en-US" b="1" dirty="0">
                <a:solidFill>
                  <a:schemeClr val="tx1"/>
                </a:solidFill>
              </a:rPr>
              <a:t> 상품</a:t>
            </a:r>
            <a:r>
              <a:rPr lang="en-US" altLang="ko-KR" b="1" dirty="0">
                <a:solidFill>
                  <a:schemeClr val="tx1"/>
                </a:solidFill>
              </a:rPr>
              <a:t>/</a:t>
            </a:r>
            <a:r>
              <a:rPr lang="ko-KR" altLang="en-US" b="1" dirty="0">
                <a:solidFill>
                  <a:schemeClr val="tx1"/>
                </a:solidFill>
              </a:rPr>
              <a:t>서비스        </a:t>
            </a:r>
            <a:r>
              <a:rPr lang="en-US" altLang="ko-KR" b="1" dirty="0">
                <a:solidFill>
                  <a:schemeClr val="tx1"/>
                </a:solidFill>
              </a:rPr>
              <a:t>OO</a:t>
            </a:r>
            <a:r>
              <a:rPr lang="ko-KR" altLang="en-US" b="1" dirty="0">
                <a:solidFill>
                  <a:schemeClr val="tx1"/>
                </a:solidFill>
              </a:rPr>
              <a:t> 건       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9FE4BCA-6655-4318-BD6B-E118ACAA1044}"/>
              </a:ext>
            </a:extLst>
          </p:cNvPr>
          <p:cNvSpPr/>
          <p:nvPr/>
        </p:nvSpPr>
        <p:spPr>
          <a:xfrm>
            <a:off x="5004470" y="3078361"/>
            <a:ext cx="2349770" cy="5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라이선스 만료</a:t>
            </a:r>
            <a:r>
              <a:rPr lang="en-US" altLang="ko-KR" b="1" dirty="0">
                <a:solidFill>
                  <a:schemeClr val="tx1"/>
                </a:solidFill>
              </a:rPr>
              <a:t>       </a:t>
            </a:r>
            <a:r>
              <a:rPr lang="ko-KR" altLang="en-US" b="1" dirty="0">
                <a:solidFill>
                  <a:schemeClr val="tx1"/>
                </a:solidFill>
              </a:rPr>
              <a:t>    </a:t>
            </a:r>
            <a:r>
              <a:rPr lang="en-US" altLang="ko-KR" b="1" dirty="0">
                <a:solidFill>
                  <a:schemeClr val="tx1"/>
                </a:solidFill>
              </a:rPr>
              <a:t>OO</a:t>
            </a:r>
            <a:r>
              <a:rPr lang="ko-KR" altLang="en-US" b="1" dirty="0">
                <a:solidFill>
                  <a:schemeClr val="tx1"/>
                </a:solidFill>
              </a:rPr>
              <a:t> 건       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BA7699F-AA3A-404C-9F09-D7F08F1D9B10}"/>
              </a:ext>
            </a:extLst>
          </p:cNvPr>
          <p:cNvSpPr/>
          <p:nvPr/>
        </p:nvSpPr>
        <p:spPr>
          <a:xfrm>
            <a:off x="5004470" y="3638874"/>
            <a:ext cx="2349770" cy="5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서버 </a:t>
            </a:r>
            <a:r>
              <a:rPr lang="en-US" altLang="ko-KR" b="1" dirty="0" err="1">
                <a:solidFill>
                  <a:schemeClr val="tx1"/>
                </a:solidFill>
              </a:rPr>
              <a:t>EoS</a:t>
            </a:r>
            <a:r>
              <a:rPr lang="en-US" altLang="ko-KR" b="1" dirty="0">
                <a:solidFill>
                  <a:schemeClr val="tx1"/>
                </a:solidFill>
              </a:rPr>
              <a:t>           </a:t>
            </a:r>
            <a:r>
              <a:rPr lang="ko-KR" altLang="en-US" b="1" dirty="0">
                <a:solidFill>
                  <a:schemeClr val="tx1"/>
                </a:solidFill>
              </a:rPr>
              <a:t>      </a:t>
            </a:r>
            <a:r>
              <a:rPr lang="en-US" altLang="ko-KR" b="1" dirty="0">
                <a:solidFill>
                  <a:schemeClr val="tx1"/>
                </a:solidFill>
              </a:rPr>
              <a:t>OO</a:t>
            </a:r>
            <a:r>
              <a:rPr lang="ko-KR" altLang="en-US" b="1" dirty="0">
                <a:solidFill>
                  <a:schemeClr val="tx1"/>
                </a:solidFill>
              </a:rPr>
              <a:t> 건       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6730A1-1E5F-43A9-82EF-F472C8564885}"/>
              </a:ext>
            </a:extLst>
          </p:cNvPr>
          <p:cNvSpPr/>
          <p:nvPr/>
        </p:nvSpPr>
        <p:spPr>
          <a:xfrm>
            <a:off x="5004470" y="4199387"/>
            <a:ext cx="2349770" cy="5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M/A </a:t>
            </a:r>
            <a:r>
              <a:rPr lang="ko-KR" altLang="en-US" b="1" dirty="0">
                <a:solidFill>
                  <a:schemeClr val="tx1"/>
                </a:solidFill>
              </a:rPr>
              <a:t>계약   </a:t>
            </a:r>
            <a:r>
              <a:rPr lang="en-US" altLang="ko-KR" b="1" dirty="0">
                <a:solidFill>
                  <a:schemeClr val="tx1"/>
                </a:solidFill>
              </a:rPr>
              <a:t>       </a:t>
            </a:r>
            <a:r>
              <a:rPr lang="ko-KR" altLang="en-US" b="1" dirty="0">
                <a:solidFill>
                  <a:schemeClr val="tx1"/>
                </a:solidFill>
              </a:rPr>
              <a:t>      </a:t>
            </a:r>
            <a:r>
              <a:rPr lang="en-US" altLang="ko-KR" b="1" dirty="0">
                <a:solidFill>
                  <a:schemeClr val="tx1"/>
                </a:solidFill>
              </a:rPr>
              <a:t>OO</a:t>
            </a:r>
            <a:r>
              <a:rPr lang="ko-KR" altLang="en-US" b="1" dirty="0">
                <a:solidFill>
                  <a:schemeClr val="tx1"/>
                </a:solidFill>
              </a:rPr>
              <a:t> 건      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34D1366-93A9-4EFA-89AD-B952E8BF3022}"/>
              </a:ext>
            </a:extLst>
          </p:cNvPr>
          <p:cNvSpPr/>
          <p:nvPr/>
        </p:nvSpPr>
        <p:spPr>
          <a:xfrm>
            <a:off x="5004470" y="4764362"/>
            <a:ext cx="2349770" cy="56051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TBD       </a:t>
            </a:r>
            <a:r>
              <a:rPr lang="ko-KR" altLang="en-US" b="1" dirty="0">
                <a:solidFill>
                  <a:schemeClr val="tx1"/>
                </a:solidFill>
              </a:rPr>
              <a:t>      </a:t>
            </a:r>
            <a:r>
              <a:rPr lang="en-US" altLang="ko-KR" b="1" dirty="0">
                <a:solidFill>
                  <a:schemeClr val="tx1"/>
                </a:solidFill>
              </a:rPr>
              <a:t>OO</a:t>
            </a:r>
            <a:r>
              <a:rPr lang="ko-KR" altLang="en-US" b="1" dirty="0">
                <a:solidFill>
                  <a:schemeClr val="tx1"/>
                </a:solidFill>
              </a:rPr>
              <a:t> 건       </a:t>
            </a:r>
          </a:p>
        </p:txBody>
      </p:sp>
      <p:sp>
        <p:nvSpPr>
          <p:cNvPr id="18" name="타원형 설명선 28">
            <a:extLst>
              <a:ext uri="{FF2B5EF4-FFF2-40B4-BE49-F238E27FC236}">
                <a16:creationId xmlns:a16="http://schemas.microsoft.com/office/drawing/2014/main" id="{3F5AF440-5A8B-4DC0-8F51-DA0406A20FAF}"/>
              </a:ext>
            </a:extLst>
          </p:cNvPr>
          <p:cNvSpPr/>
          <p:nvPr/>
        </p:nvSpPr>
        <p:spPr>
          <a:xfrm>
            <a:off x="565838" y="244906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9" name="타원형 설명선 14">
            <a:extLst>
              <a:ext uri="{FF2B5EF4-FFF2-40B4-BE49-F238E27FC236}">
                <a16:creationId xmlns:a16="http://schemas.microsoft.com/office/drawing/2014/main" id="{3AD3C544-FE22-4ED5-BA90-21C584611D86}"/>
              </a:ext>
            </a:extLst>
          </p:cNvPr>
          <p:cNvSpPr/>
          <p:nvPr/>
        </p:nvSpPr>
        <p:spPr>
          <a:xfrm>
            <a:off x="5067415" y="2428693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605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8657059"/>
              </p:ext>
            </p:extLst>
          </p:nvPr>
        </p:nvGraphicFramePr>
        <p:xfrm>
          <a:off x="8042030" y="390778"/>
          <a:ext cx="2254250" cy="234240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서비스 관리 </a:t>
                      </a:r>
                      <a:r>
                        <a:rPr lang="en-US" altLang="ko-KR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List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 이동</a:t>
                      </a:r>
                      <a:endParaRPr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클릭한 서비스의 상세 화면으로 이동</a:t>
                      </a:r>
                      <a:endParaRPr lang="ko-KR" altLang="en-US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493361"/>
              </p:ext>
            </p:extLst>
          </p:nvPr>
        </p:nvGraphicFramePr>
        <p:xfrm>
          <a:off x="8042030" y="5377308"/>
          <a:ext cx="2254250" cy="113804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보여주는 걸 아이콘 방식으로 변경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간단한 리스트가 나을 수도 있을 듯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BA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196158" y="3006353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전자결재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84590" y="673266"/>
            <a:ext cx="972199" cy="284526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18C5F29-2717-4FF1-8624-7A4CC917169F}"/>
              </a:ext>
            </a:extLst>
          </p:cNvPr>
          <p:cNvSpPr/>
          <p:nvPr/>
        </p:nvSpPr>
        <p:spPr>
          <a:xfrm>
            <a:off x="1718885" y="2377496"/>
            <a:ext cx="4573966" cy="30877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AECDF-C2F0-497E-9F5D-BB6E7B5A8A3A}"/>
              </a:ext>
            </a:extLst>
          </p:cNvPr>
          <p:cNvSpPr txBox="1"/>
          <p:nvPr/>
        </p:nvSpPr>
        <p:spPr>
          <a:xfrm>
            <a:off x="1858431" y="2502297"/>
            <a:ext cx="20947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>
                <a:latin typeface="+mn-ea"/>
                <a:ea typeface="+mn-ea"/>
              </a:rPr>
              <a:t>서비스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783967-FBBD-4C20-A48A-FD1FA0F5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07" y="2947993"/>
            <a:ext cx="157342" cy="2290608"/>
          </a:xfrm>
          <a:prstGeom prst="rect">
            <a:avLst/>
          </a:prstGeom>
        </p:spPr>
      </p:pic>
      <p:sp>
        <p:nvSpPr>
          <p:cNvPr id="29" name="타원형 설명선 28"/>
          <p:cNvSpPr/>
          <p:nvPr/>
        </p:nvSpPr>
        <p:spPr>
          <a:xfrm>
            <a:off x="2084851" y="289596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1734750" y="2368220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964988" y="3006353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출입보안관리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196158" y="3506515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전자증빙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964988" y="3506515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T-Concierge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A2E82A-00FB-4D80-8FFF-612EFD4C3083}"/>
              </a:ext>
            </a:extLst>
          </p:cNvPr>
          <p:cNvSpPr/>
          <p:nvPr/>
        </p:nvSpPr>
        <p:spPr>
          <a:xfrm>
            <a:off x="2196158" y="3999144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상품이야기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653D968-A5EE-4BD9-BC07-B19DD3E99323}"/>
              </a:ext>
            </a:extLst>
          </p:cNvPr>
          <p:cNvSpPr/>
          <p:nvPr/>
        </p:nvSpPr>
        <p:spPr>
          <a:xfrm>
            <a:off x="3964988" y="3999144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ARRA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0C44BFD-6E72-43E1-A8F8-D498C2248FE6}"/>
              </a:ext>
            </a:extLst>
          </p:cNvPr>
          <p:cNvSpPr/>
          <p:nvPr/>
        </p:nvSpPr>
        <p:spPr>
          <a:xfrm>
            <a:off x="2196158" y="4485214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T.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끌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7D056D5-23FD-4F4E-B553-C2640EFF980E}"/>
              </a:ext>
            </a:extLst>
          </p:cNvPr>
          <p:cNvSpPr/>
          <p:nvPr/>
        </p:nvSpPr>
        <p:spPr>
          <a:xfrm>
            <a:off x="3964988" y="4485214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윤리경영 포탈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09B02D98-A614-4348-AD73-35DEF3D72274}"/>
              </a:ext>
            </a:extLst>
          </p:cNvPr>
          <p:cNvSpPr/>
          <p:nvPr/>
        </p:nvSpPr>
        <p:spPr>
          <a:xfrm>
            <a:off x="2196158" y="4980181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Tworld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Net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7432D28-A579-4E44-A8D6-BF9CB5DC2493}"/>
              </a:ext>
            </a:extLst>
          </p:cNvPr>
          <p:cNvSpPr/>
          <p:nvPr/>
        </p:nvSpPr>
        <p:spPr>
          <a:xfrm>
            <a:off x="3964988" y="4980181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멤버십넷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144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메인화면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66451"/>
              </p:ext>
            </p:extLst>
          </p:nvPr>
        </p:nvGraphicFramePr>
        <p:xfrm>
          <a:off x="8042030" y="390778"/>
          <a:ext cx="2254250" cy="2342405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</a:t>
                      </a:r>
                      <a:r>
                        <a:rPr lang="en-US" altLang="ko-KR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FAQ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관리 </a:t>
                      </a:r>
                      <a:r>
                        <a:rPr lang="en-US" altLang="ko-KR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List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로 이동</a:t>
                      </a:r>
                      <a:endParaRPr lang="ko-KR" altLang="en-US" sz="800" b="0" i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Tr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클릭한 서비스의 상세 화면으로 이동</a:t>
                      </a:r>
                      <a:endParaRPr lang="ko-KR" altLang="en-US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966202"/>
              </p:ext>
            </p:extLst>
          </p:nvPr>
        </p:nvGraphicFramePr>
        <p:xfrm>
          <a:off x="8042030" y="5377308"/>
          <a:ext cx="2254250" cy="91670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서비스 보여주는 걸 아이콘 방식으로 변경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" name="직사각형 1">
            <a:extLst>
              <a:ext uri="{FF2B5EF4-FFF2-40B4-BE49-F238E27FC236}">
                <a16:creationId xmlns:a16="http://schemas.microsoft.com/office/drawing/2014/main" id="{D18C5F29-2717-4FF1-8624-7A4CC917169F}"/>
              </a:ext>
            </a:extLst>
          </p:cNvPr>
          <p:cNvSpPr/>
          <p:nvPr/>
        </p:nvSpPr>
        <p:spPr>
          <a:xfrm>
            <a:off x="1718885" y="2377496"/>
            <a:ext cx="4573966" cy="30877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EAECDF-C2F0-497E-9F5D-BB6E7B5A8A3A}"/>
              </a:ext>
            </a:extLst>
          </p:cNvPr>
          <p:cNvSpPr txBox="1"/>
          <p:nvPr/>
        </p:nvSpPr>
        <p:spPr>
          <a:xfrm>
            <a:off x="1858431" y="2502297"/>
            <a:ext cx="2094778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FAQ</a:t>
            </a:r>
            <a:r>
              <a:rPr lang="ko-KR" altLang="en-US" b="1" dirty="0">
                <a:latin typeface="+mn-ea"/>
                <a:ea typeface="+mn-ea"/>
              </a:rPr>
              <a:t> 관리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6783967-FBBD-4C20-A48A-FD1FA0F59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607" y="2947993"/>
            <a:ext cx="157342" cy="22906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F38705-FFCA-4888-BF23-7B136375163F}"/>
              </a:ext>
            </a:extLst>
          </p:cNvPr>
          <p:cNvSpPr/>
          <p:nvPr/>
        </p:nvSpPr>
        <p:spPr>
          <a:xfrm>
            <a:off x="2196158" y="3006353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전자결재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8" name="타원형 설명선 28">
            <a:extLst>
              <a:ext uri="{FF2B5EF4-FFF2-40B4-BE49-F238E27FC236}">
                <a16:creationId xmlns:a16="http://schemas.microsoft.com/office/drawing/2014/main" id="{D087EA9D-B958-48E9-8C88-55E95CFF2DD2}"/>
              </a:ext>
            </a:extLst>
          </p:cNvPr>
          <p:cNvSpPr/>
          <p:nvPr/>
        </p:nvSpPr>
        <p:spPr>
          <a:xfrm>
            <a:off x="2084851" y="289596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9" name="타원형 설명선 14">
            <a:extLst>
              <a:ext uri="{FF2B5EF4-FFF2-40B4-BE49-F238E27FC236}">
                <a16:creationId xmlns:a16="http://schemas.microsoft.com/office/drawing/2014/main" id="{D3EFE4D0-E1EF-41C0-8954-22CF7EECE9C2}"/>
              </a:ext>
            </a:extLst>
          </p:cNvPr>
          <p:cNvSpPr/>
          <p:nvPr/>
        </p:nvSpPr>
        <p:spPr>
          <a:xfrm>
            <a:off x="1734750" y="2368220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E5216582-A083-49E1-AFAD-3BE6914C5E4C}"/>
              </a:ext>
            </a:extLst>
          </p:cNvPr>
          <p:cNvSpPr/>
          <p:nvPr/>
        </p:nvSpPr>
        <p:spPr>
          <a:xfrm>
            <a:off x="3964988" y="3006353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출입보안관리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6A32D67-5FFA-4E8A-A4BA-3453F851567F}"/>
              </a:ext>
            </a:extLst>
          </p:cNvPr>
          <p:cNvSpPr/>
          <p:nvPr/>
        </p:nvSpPr>
        <p:spPr>
          <a:xfrm>
            <a:off x="2196158" y="3506515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전자증빙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4AFAB06-3057-4D9A-89EB-461BFBBC2493}"/>
              </a:ext>
            </a:extLst>
          </p:cNvPr>
          <p:cNvSpPr/>
          <p:nvPr/>
        </p:nvSpPr>
        <p:spPr>
          <a:xfrm>
            <a:off x="3964988" y="3506515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T-Concierge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A59A32B-065A-4A7B-BFDB-54823CA24DA5}"/>
              </a:ext>
            </a:extLst>
          </p:cNvPr>
          <p:cNvSpPr/>
          <p:nvPr/>
        </p:nvSpPr>
        <p:spPr>
          <a:xfrm>
            <a:off x="2196158" y="3999144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상품이야기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71A055-E2A9-4099-9DB4-F6A9B280B990}"/>
              </a:ext>
            </a:extLst>
          </p:cNvPr>
          <p:cNvSpPr/>
          <p:nvPr/>
        </p:nvSpPr>
        <p:spPr>
          <a:xfrm>
            <a:off x="3964988" y="3999144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ARRA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E3125261-A414-464E-88CB-62E4D6ECE4AC}"/>
              </a:ext>
            </a:extLst>
          </p:cNvPr>
          <p:cNvSpPr/>
          <p:nvPr/>
        </p:nvSpPr>
        <p:spPr>
          <a:xfrm>
            <a:off x="2196158" y="4485214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T.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끌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9201DDE-E2A2-4009-A090-33D3451F8550}"/>
              </a:ext>
            </a:extLst>
          </p:cNvPr>
          <p:cNvSpPr/>
          <p:nvPr/>
        </p:nvSpPr>
        <p:spPr>
          <a:xfrm>
            <a:off x="3964988" y="4485214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윤리경영 포탈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AFC6D29-87D3-435D-B347-0BC63E35DA69}"/>
              </a:ext>
            </a:extLst>
          </p:cNvPr>
          <p:cNvSpPr/>
          <p:nvPr/>
        </p:nvSpPr>
        <p:spPr>
          <a:xfrm>
            <a:off x="2196158" y="4980181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 err="1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Tworld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Net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C33D2848-B052-4802-91CB-F6D8B20F5AC2}"/>
              </a:ext>
            </a:extLst>
          </p:cNvPr>
          <p:cNvSpPr/>
          <p:nvPr/>
        </p:nvSpPr>
        <p:spPr>
          <a:xfrm>
            <a:off x="3964988" y="4980181"/>
            <a:ext cx="1423397" cy="284526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멤버십넷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1541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리스트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980917"/>
              </p:ext>
            </p:extLst>
          </p:nvPr>
        </p:nvGraphicFramePr>
        <p:xfrm>
          <a:off x="8042030" y="390778"/>
          <a:ext cx="2254250" cy="2514980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 시 서비스 정보 상세 페이지로 이동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자산정보 상세 페이지로 이동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상세 페이지로 이동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항목수정 버튼 클릭 시 리스트에 표시할 항목을 개인별로 설정할 수 있음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조건초기화 클릭 시 </a:t>
                      </a:r>
                      <a:r>
                        <a:rPr lang="en-US" altLang="ko-KR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Confirm 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팝업 후 시스템에서 </a:t>
                      </a:r>
                      <a:r>
                        <a:rPr lang="en-US" altLang="ko-KR" sz="800" b="0" baseline="0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Defualt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설정한 리스트 항목으로 초기화를 할 수 있음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신규등록 화면으로 이동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1374579"/>
              </p:ext>
            </p:extLst>
          </p:nvPr>
        </p:nvGraphicFramePr>
        <p:xfrm>
          <a:off x="8042030" y="5377308"/>
          <a:ext cx="2254250" cy="1164314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서비스에 따른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개의 자산정보 표시 방식을 어떻게 할지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자산 대 수 만큼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row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리스트에 사용할 오픈소스 결정 필요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신규등록 시 </a:t>
                      </a: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어디까지를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Defualt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Wirte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할 지 결정 필요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DCD6B59-A0F4-4846-8696-A6AA4105C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782811"/>
              </p:ext>
            </p:extLst>
          </p:nvPr>
        </p:nvGraphicFramePr>
        <p:xfrm>
          <a:off x="261881" y="2142257"/>
          <a:ext cx="7242027" cy="2672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99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9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29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42968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  <a:gridCol w="684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473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473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87330">
                  <a:extLst>
                    <a:ext uri="{9D8B030D-6E8A-4147-A177-3AD203B41FA5}">
                      <a16:colId xmlns:a16="http://schemas.microsoft.com/office/drawing/2014/main" val="3781042347"/>
                    </a:ext>
                  </a:extLst>
                </a:gridCol>
                <a:gridCol w="787330">
                  <a:extLst>
                    <a:ext uri="{9D8B030D-6E8A-4147-A177-3AD203B41FA5}">
                      <a16:colId xmlns:a16="http://schemas.microsoft.com/office/drawing/2014/main" val="3366524864"/>
                    </a:ext>
                  </a:extLst>
                </a:gridCol>
                <a:gridCol w="787330">
                  <a:extLst>
                    <a:ext uri="{9D8B030D-6E8A-4147-A177-3AD203B41FA5}">
                      <a16:colId xmlns:a16="http://schemas.microsoft.com/office/drawing/2014/main" val="194742477"/>
                    </a:ext>
                  </a:extLst>
                </a:gridCol>
              </a:tblGrid>
              <a:tr h="381768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자산정보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SW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Version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채민호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SKT-APRVPAP1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150.19.1.165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나모액티브스퀘어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7.0.3.22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채민호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SKT-APRVPAP2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150.19.1.73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나모액티브스퀘어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7.0.3.22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채민호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63778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SKT-APRVPIF1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203.236.8.170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8C69CF8-50B4-423C-AF21-CCEFABDE1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881" y="4832662"/>
            <a:ext cx="7242027" cy="1762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6FC11FE-8363-46E8-8B6D-F18568FD3A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0760" y="2142258"/>
            <a:ext cx="199175" cy="2686441"/>
          </a:xfrm>
          <a:prstGeom prst="rect">
            <a:avLst/>
          </a:prstGeom>
        </p:spPr>
      </p:pic>
      <p:sp>
        <p:nvSpPr>
          <p:cNvPr id="29" name="타원형 설명선 28"/>
          <p:cNvSpPr/>
          <p:nvPr/>
        </p:nvSpPr>
        <p:spPr>
          <a:xfrm>
            <a:off x="837945" y="2813585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타원형 설명선 14">
            <a:extLst>
              <a:ext uri="{FF2B5EF4-FFF2-40B4-BE49-F238E27FC236}">
                <a16:creationId xmlns:a16="http://schemas.microsoft.com/office/drawing/2014/main" id="{91132D20-B990-4FCD-A0ED-0EC3F641A1FB}"/>
              </a:ext>
            </a:extLst>
          </p:cNvPr>
          <p:cNvSpPr/>
          <p:nvPr/>
        </p:nvSpPr>
        <p:spPr>
          <a:xfrm>
            <a:off x="3038830" y="281088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2" name="타원형 설명선 14">
            <a:extLst>
              <a:ext uri="{FF2B5EF4-FFF2-40B4-BE49-F238E27FC236}">
                <a16:creationId xmlns:a16="http://schemas.microsoft.com/office/drawing/2014/main" id="{410C55A8-5BA6-4091-890E-EB2057BD24AB}"/>
              </a:ext>
            </a:extLst>
          </p:cNvPr>
          <p:cNvSpPr/>
          <p:nvPr/>
        </p:nvSpPr>
        <p:spPr>
          <a:xfrm>
            <a:off x="5088054" y="281088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51942" y="1502033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서비스 관리 </a:t>
            </a:r>
            <a:r>
              <a:rPr lang="en-US" altLang="ko-KR" sz="1400" b="1" dirty="0">
                <a:latin typeface="+mn-ea"/>
                <a:ea typeface="+mn-ea"/>
              </a:rPr>
              <a:t>List</a:t>
            </a:r>
            <a:endParaRPr lang="ko-KR" altLang="en-US" sz="1400" b="1" dirty="0">
              <a:latin typeface="+mn-ea"/>
              <a:ea typeface="+mn-ea"/>
            </a:endParaRPr>
          </a:p>
        </p:txBody>
      </p:sp>
      <p:sp>
        <p:nvSpPr>
          <p:cNvPr id="31" name="Button">
            <a:extLst>
              <a:ext uri="{FF2B5EF4-FFF2-40B4-BE49-F238E27FC236}">
                <a16:creationId xmlns:a16="http://schemas.microsoft.com/office/drawing/2014/main" id="{EFA4EF65-3ADC-4A8B-92B1-95B4D0C524C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775661" y="1841851"/>
            <a:ext cx="694524" cy="21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조건초기화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2" name="Button">
            <a:extLst>
              <a:ext uri="{FF2B5EF4-FFF2-40B4-BE49-F238E27FC236}">
                <a16:creationId xmlns:a16="http://schemas.microsoft.com/office/drawing/2014/main" id="{F993D387-E6A8-4418-85A8-416C65B5CEEC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6076571" y="1841851"/>
            <a:ext cx="631385" cy="21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항목수정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3" name="타원형 설명선 14">
            <a:extLst>
              <a:ext uri="{FF2B5EF4-FFF2-40B4-BE49-F238E27FC236}">
                <a16:creationId xmlns:a16="http://schemas.microsoft.com/office/drawing/2014/main" id="{EAB65C1F-16E8-4347-9C7E-CE4E40ECC3A8}"/>
              </a:ext>
            </a:extLst>
          </p:cNvPr>
          <p:cNvSpPr/>
          <p:nvPr/>
        </p:nvSpPr>
        <p:spPr>
          <a:xfrm>
            <a:off x="5958380" y="1708451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3D2F1555-E8A1-4485-9388-A876B2EF7336}"/>
              </a:ext>
            </a:extLst>
          </p:cNvPr>
          <p:cNvSpPr/>
          <p:nvPr/>
        </p:nvSpPr>
        <p:spPr>
          <a:xfrm>
            <a:off x="2760151" y="5121564"/>
            <a:ext cx="2581885" cy="191723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35" name="구부러진 연결선 19">
            <a:extLst>
              <a:ext uri="{FF2B5EF4-FFF2-40B4-BE49-F238E27FC236}">
                <a16:creationId xmlns:a16="http://schemas.microsoft.com/office/drawing/2014/main" id="{912D89B9-9F1E-496E-8560-4B7E73B9CD22}"/>
              </a:ext>
            </a:extLst>
          </p:cNvPr>
          <p:cNvCxnSpPr>
            <a:cxnSpLocks/>
            <a:stCxn id="32" idx="2"/>
            <a:endCxn id="34" idx="0"/>
          </p:cNvCxnSpPr>
          <p:nvPr/>
        </p:nvCxnSpPr>
        <p:spPr>
          <a:xfrm rot="5400000">
            <a:off x="3689823" y="2419122"/>
            <a:ext cx="3063713" cy="2341170"/>
          </a:xfrm>
          <a:prstGeom prst="curvedConnector3">
            <a:avLst>
              <a:gd name="adj1" fmla="val 50000"/>
            </a:avLst>
          </a:prstGeom>
          <a:ln w="22225">
            <a:solidFill>
              <a:srgbClr val="F68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411A449-CB60-44DC-9DB3-B3DCFF162A8D}"/>
              </a:ext>
            </a:extLst>
          </p:cNvPr>
          <p:cNvSpPr txBox="1"/>
          <p:nvPr/>
        </p:nvSpPr>
        <p:spPr>
          <a:xfrm>
            <a:off x="2827103" y="5202938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서비스 관리 </a:t>
            </a:r>
            <a:r>
              <a:rPr lang="en-US" altLang="ko-KR" sz="900" b="1" dirty="0">
                <a:latin typeface="+mn-ea"/>
                <a:ea typeface="+mn-ea"/>
              </a:rPr>
              <a:t>List </a:t>
            </a:r>
            <a:r>
              <a:rPr lang="ko-KR" altLang="en-US" sz="900" b="1" dirty="0">
                <a:latin typeface="+mn-ea"/>
                <a:ea typeface="+mn-ea"/>
              </a:rPr>
              <a:t>항목</a:t>
            </a: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E4A5FD7F-637F-4981-9D70-7F297E71CF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0209" y="5526633"/>
            <a:ext cx="92916" cy="125324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C30666-B1AC-4751-BA11-F065E986060A}"/>
              </a:ext>
            </a:extLst>
          </p:cNvPr>
          <p:cNvSpPr txBox="1"/>
          <p:nvPr/>
        </p:nvSpPr>
        <p:spPr>
          <a:xfrm>
            <a:off x="2883986" y="5526633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ID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1CB243-6ABB-4D1F-A0D1-810BED492048}"/>
              </a:ext>
            </a:extLst>
          </p:cNvPr>
          <p:cNvSpPr/>
          <p:nvPr/>
        </p:nvSpPr>
        <p:spPr>
          <a:xfrm>
            <a:off x="2943458" y="5570133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18DB4D3-844A-4797-9897-F07EF5FA6DE9}"/>
              </a:ext>
            </a:extLst>
          </p:cNvPr>
          <p:cNvSpPr txBox="1"/>
          <p:nvPr/>
        </p:nvSpPr>
        <p:spPr>
          <a:xfrm>
            <a:off x="4109864" y="5526633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서비스명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19AFA90-045C-43C1-9E71-857D5E0AFDC3}"/>
              </a:ext>
            </a:extLst>
          </p:cNvPr>
          <p:cNvSpPr/>
          <p:nvPr/>
        </p:nvSpPr>
        <p:spPr>
          <a:xfrm>
            <a:off x="4169336" y="5570133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2C5BC88-EB24-4540-A80D-C90CCB8BDA7D}"/>
              </a:ext>
            </a:extLst>
          </p:cNvPr>
          <p:cNvSpPr txBox="1"/>
          <p:nvPr/>
        </p:nvSpPr>
        <p:spPr>
          <a:xfrm>
            <a:off x="2883986" y="5834940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BA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F05DC04-C3D9-471B-9E10-D4A2DDEDFC37}"/>
              </a:ext>
            </a:extLst>
          </p:cNvPr>
          <p:cNvSpPr/>
          <p:nvPr/>
        </p:nvSpPr>
        <p:spPr>
          <a:xfrm>
            <a:off x="2943458" y="5878440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38DA71A-6A92-43D0-9CDD-635C33902441}"/>
              </a:ext>
            </a:extLst>
          </p:cNvPr>
          <p:cNvSpPr txBox="1"/>
          <p:nvPr/>
        </p:nvSpPr>
        <p:spPr>
          <a:xfrm>
            <a:off x="4109864" y="5834940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hostname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FEA0BA3-4004-41B8-8209-F2D65C5B483A}"/>
              </a:ext>
            </a:extLst>
          </p:cNvPr>
          <p:cNvSpPr/>
          <p:nvPr/>
        </p:nvSpPr>
        <p:spPr>
          <a:xfrm>
            <a:off x="4169336" y="5878440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1BDDBB4-4385-4AED-B4C2-FE762EF9D3EB}"/>
              </a:ext>
            </a:extLst>
          </p:cNvPr>
          <p:cNvSpPr txBox="1"/>
          <p:nvPr/>
        </p:nvSpPr>
        <p:spPr>
          <a:xfrm>
            <a:off x="2883986" y="612082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IP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7F09BA7C-3B79-4591-AAD9-D81BAD73A3A8}"/>
              </a:ext>
            </a:extLst>
          </p:cNvPr>
          <p:cNvSpPr/>
          <p:nvPr/>
        </p:nvSpPr>
        <p:spPr>
          <a:xfrm>
            <a:off x="2943458" y="616432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79D16F9-C664-4051-A06F-9CE5939530A4}"/>
              </a:ext>
            </a:extLst>
          </p:cNvPr>
          <p:cNvSpPr txBox="1"/>
          <p:nvPr/>
        </p:nvSpPr>
        <p:spPr>
          <a:xfrm>
            <a:off x="4109864" y="6120822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SW</a:t>
            </a:r>
            <a:r>
              <a:rPr lang="ko-KR" altLang="en-US" sz="800" dirty="0">
                <a:latin typeface="+mn-ea"/>
                <a:ea typeface="+mn-ea"/>
              </a:rPr>
              <a:t>명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81ADD6CE-648B-444A-BFAC-7F732B78DD9D}"/>
              </a:ext>
            </a:extLst>
          </p:cNvPr>
          <p:cNvSpPr/>
          <p:nvPr/>
        </p:nvSpPr>
        <p:spPr>
          <a:xfrm>
            <a:off x="4169336" y="6164322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7659CED-7FE1-47DF-8449-F0F2C5820E72}"/>
              </a:ext>
            </a:extLst>
          </p:cNvPr>
          <p:cNvSpPr txBox="1"/>
          <p:nvPr/>
        </p:nvSpPr>
        <p:spPr>
          <a:xfrm>
            <a:off x="2883986" y="6420140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800" dirty="0">
                <a:latin typeface="+mn-ea"/>
                <a:ea typeface="+mn-ea"/>
              </a:rPr>
              <a:t>SW Version</a:t>
            </a:r>
            <a:endParaRPr lang="ko-KR" altLang="en-US" sz="800" dirty="0">
              <a:latin typeface="+mn-ea"/>
              <a:ea typeface="+mn-ea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838F73C-EF93-450E-9ECF-CA0AEAE6B37C}"/>
              </a:ext>
            </a:extLst>
          </p:cNvPr>
          <p:cNvSpPr/>
          <p:nvPr/>
        </p:nvSpPr>
        <p:spPr>
          <a:xfrm>
            <a:off x="2943458" y="6463640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E2E1DD-6063-4449-8759-E617E767AF9D}"/>
              </a:ext>
            </a:extLst>
          </p:cNvPr>
          <p:cNvSpPr txBox="1"/>
          <p:nvPr/>
        </p:nvSpPr>
        <p:spPr>
          <a:xfrm>
            <a:off x="4109864" y="6420140"/>
            <a:ext cx="978190" cy="21544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800" dirty="0">
                <a:latin typeface="+mn-ea"/>
                <a:ea typeface="+mn-ea"/>
              </a:rPr>
              <a:t>처리자명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408E1F3E-C030-495F-96FD-ABD997136D61}"/>
              </a:ext>
            </a:extLst>
          </p:cNvPr>
          <p:cNvSpPr/>
          <p:nvPr/>
        </p:nvSpPr>
        <p:spPr>
          <a:xfrm>
            <a:off x="4169336" y="6463640"/>
            <a:ext cx="134134" cy="120394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Button">
            <a:extLst>
              <a:ext uri="{FF2B5EF4-FFF2-40B4-BE49-F238E27FC236}">
                <a16:creationId xmlns:a16="http://schemas.microsoft.com/office/drawing/2014/main" id="{FF320333-85C1-4517-A669-3E86B64EFEBB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363795" y="6748218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54" name="Button">
            <a:extLst>
              <a:ext uri="{FF2B5EF4-FFF2-40B4-BE49-F238E27FC236}">
                <a16:creationId xmlns:a16="http://schemas.microsoft.com/office/drawing/2014/main" id="{D1862435-2606-48A8-BC9A-63A5CA1402E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4086704" y="6748218"/>
            <a:ext cx="631385" cy="216000"/>
          </a:xfrm>
          <a:prstGeom prst="roundRect">
            <a:avLst/>
          </a:prstGeom>
          <a:noFill/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닫기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CAEDFEC9-98A9-471C-B44D-F040F30C3762}"/>
              </a:ext>
            </a:extLst>
          </p:cNvPr>
          <p:cNvCxnSpPr>
            <a:cxnSpLocks/>
          </p:cNvCxnSpPr>
          <p:nvPr/>
        </p:nvCxnSpPr>
        <p:spPr>
          <a:xfrm>
            <a:off x="4146326" y="5808469"/>
            <a:ext cx="72008" cy="120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8AD7E64-D031-4A8B-8ACC-DC7016634468}"/>
              </a:ext>
            </a:extLst>
          </p:cNvPr>
          <p:cNvCxnSpPr>
            <a:cxnSpLocks/>
          </p:cNvCxnSpPr>
          <p:nvPr/>
        </p:nvCxnSpPr>
        <p:spPr>
          <a:xfrm flipV="1">
            <a:off x="4226382" y="5800484"/>
            <a:ext cx="58008" cy="1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6A3B4C11-13EA-474A-813A-45C425CC1AEC}"/>
              </a:ext>
            </a:extLst>
          </p:cNvPr>
          <p:cNvCxnSpPr>
            <a:cxnSpLocks/>
          </p:cNvCxnSpPr>
          <p:nvPr/>
        </p:nvCxnSpPr>
        <p:spPr>
          <a:xfrm>
            <a:off x="2922190" y="5504801"/>
            <a:ext cx="72008" cy="120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3D72E0ED-1F26-487E-96EC-F64269864D78}"/>
              </a:ext>
            </a:extLst>
          </p:cNvPr>
          <p:cNvCxnSpPr>
            <a:cxnSpLocks/>
          </p:cNvCxnSpPr>
          <p:nvPr/>
        </p:nvCxnSpPr>
        <p:spPr>
          <a:xfrm flipV="1">
            <a:off x="3002246" y="5496816"/>
            <a:ext cx="58008" cy="1283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타원형 설명선 14">
            <a:extLst>
              <a:ext uri="{FF2B5EF4-FFF2-40B4-BE49-F238E27FC236}">
                <a16:creationId xmlns:a16="http://schemas.microsoft.com/office/drawing/2014/main" id="{A91855AB-3168-4705-9D2D-2E76906607BB}"/>
              </a:ext>
            </a:extLst>
          </p:cNvPr>
          <p:cNvSpPr/>
          <p:nvPr/>
        </p:nvSpPr>
        <p:spPr>
          <a:xfrm>
            <a:off x="6679817" y="168130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65" name="Button">
            <a:extLst>
              <a:ext uri="{FF2B5EF4-FFF2-40B4-BE49-F238E27FC236}">
                <a16:creationId xmlns:a16="http://schemas.microsoft.com/office/drawing/2014/main" id="{C36030F4-1BC5-42DC-BE92-D924A757F0FE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703083" y="5130114"/>
            <a:ext cx="1016852" cy="216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서비스 신규등록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66" name="타원형 설명선 14">
            <a:extLst>
              <a:ext uri="{FF2B5EF4-FFF2-40B4-BE49-F238E27FC236}">
                <a16:creationId xmlns:a16="http://schemas.microsoft.com/office/drawing/2014/main" id="{7FC2049B-D668-4B86-B98D-CF0ED9E8E1C9}"/>
              </a:ext>
            </a:extLst>
          </p:cNvPr>
          <p:cNvSpPr/>
          <p:nvPr/>
        </p:nvSpPr>
        <p:spPr>
          <a:xfrm>
            <a:off x="6570689" y="501204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6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60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73632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팝업창을 통해서 항목 추가 화면 띄우도록 함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2,3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권한을 가진 사용자만 나오는 항목으로 체크 버튼 누른 내역을 삭제 가능 하도록 함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일반 사용자는 체크박스가 보이지 않음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체크된 정보를 삭제 처리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+mn-ea"/>
                        </a:rPr>
                        <a:t>연계 시스템 누르면 해당 시스템으로 이동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처리는 어떻게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9831" y="4561069"/>
          <a:ext cx="2254250" cy="2596852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구분 등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작성이 아닌 선택하는 값의 경우 </a:t>
                      </a:r>
                      <a:r>
                        <a:rPr lang="ko-KR" altLang="en-US" sz="800" b="0" baseline="0" dirty="0" err="1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추가해야할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때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어떻게 하면 편한 방식으로 할 수 있을지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,,,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관리자 페이지에서 추가하도록 변경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상세화면을 모두 수정화면으로 표시하는 것이 편할까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화면으로 표기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추가 하여 수정 버튼 눌렀을 경우에만 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editable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항목추가는 누구에게나 오픈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추가는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Any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삭제는 관리자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구분은 관리 주체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57374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SLA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레벨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영향도 레벨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2944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보여주는 순서는 가능하다면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Drag&amp;Drop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변경하게 하도록 함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8586221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녹색 셀의 경우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가져야 하는 값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906446"/>
                  </a:ext>
                </a:extLst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2300457" y="1290780"/>
            <a:ext cx="759797" cy="260842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9027030" y="3915409"/>
            <a:ext cx="1293997" cy="554463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서비스 정보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Write,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신희승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aphicFrame>
        <p:nvGraphicFramePr>
          <p:cNvPr id="18" name="표 17">
            <a:extLst>
              <a:ext uri="{FF2B5EF4-FFF2-40B4-BE49-F238E27FC236}">
                <a16:creationId xmlns:a16="http://schemas.microsoft.com/office/drawing/2014/main" id="{0DCD6B59-A0F4-4846-8696-A6AA4105C24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58261" y="1223975"/>
          <a:ext cx="7478892" cy="2290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2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20278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ARRA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개요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SKT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외부에서 생성되는 중요 보고서들을 관리 하는 시스템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고객사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Telecom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 구분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인트라넷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HA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SSO/Proxy/Windows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연계 시스템 정보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E-HR, 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SLA</a:t>
                      </a:r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레벨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5765938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….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strike="sng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strike="sngStrik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997457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1869674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48323" y="786127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서비스 정보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A0C9CA7-EE0D-4458-8A4B-84BB308B34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577" y="1694505"/>
            <a:ext cx="264782" cy="2075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CB4AC90-F1C0-4B88-8EA7-19D03D36E4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7096" y="1710902"/>
            <a:ext cx="161925" cy="171450"/>
          </a:xfrm>
          <a:prstGeom prst="rect">
            <a:avLst/>
          </a:prstGeom>
        </p:spPr>
      </p:pic>
      <p:sp>
        <p:nvSpPr>
          <p:cNvPr id="20" name="Button">
            <a:extLst>
              <a:ext uri="{FF2B5EF4-FFF2-40B4-BE49-F238E27FC236}">
                <a16:creationId xmlns:a16="http://schemas.microsoft.com/office/drawing/2014/main" id="{6AFB6FFA-5D55-4B7E-91EE-14166E1DF8EA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054229" y="4714967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4" name="Button">
            <a:extLst>
              <a:ext uri="{FF2B5EF4-FFF2-40B4-BE49-F238E27FC236}">
                <a16:creationId xmlns:a16="http://schemas.microsoft.com/office/drawing/2014/main" id="{86AD28F8-B64F-4684-8F46-1F8EC172803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606223" y="4712628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항목추가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cxnSp>
        <p:nvCxnSpPr>
          <p:cNvPr id="26" name="구부러진 연결선 19">
            <a:extLst>
              <a:ext uri="{FF2B5EF4-FFF2-40B4-BE49-F238E27FC236}">
                <a16:creationId xmlns:a16="http://schemas.microsoft.com/office/drawing/2014/main" id="{1295D104-63D0-44F6-B9D1-503A7680E267}"/>
              </a:ext>
            </a:extLst>
          </p:cNvPr>
          <p:cNvCxnSpPr>
            <a:cxnSpLocks/>
            <a:endCxn id="27" idx="3"/>
          </p:cNvCxnSpPr>
          <p:nvPr/>
        </p:nvCxnSpPr>
        <p:spPr>
          <a:xfrm rot="10800000" flipV="1">
            <a:off x="2445561" y="4628859"/>
            <a:ext cx="3528647" cy="1387203"/>
          </a:xfrm>
          <a:prstGeom prst="curvedConnector3">
            <a:avLst>
              <a:gd name="adj1" fmla="val 116989"/>
            </a:avLst>
          </a:prstGeom>
          <a:ln w="22225">
            <a:solidFill>
              <a:srgbClr val="F680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F6C0A37-8063-47DA-965F-30B84A22B550}"/>
              </a:ext>
            </a:extLst>
          </p:cNvPr>
          <p:cNvSpPr/>
          <p:nvPr/>
        </p:nvSpPr>
        <p:spPr>
          <a:xfrm>
            <a:off x="191310" y="5022577"/>
            <a:ext cx="2254250" cy="19869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48AD05-5681-4888-B61B-93AAC53FCECE}"/>
              </a:ext>
            </a:extLst>
          </p:cNvPr>
          <p:cNvSpPr txBox="1"/>
          <p:nvPr/>
        </p:nvSpPr>
        <p:spPr>
          <a:xfrm>
            <a:off x="205679" y="5083792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서비스 정보 항목 추가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349695" y="5334156"/>
          <a:ext cx="1950762" cy="1600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8529">
                  <a:extLst>
                    <a:ext uri="{9D8B030D-6E8A-4147-A177-3AD203B41FA5}">
                      <a16:colId xmlns:a16="http://schemas.microsoft.com/office/drawing/2014/main" val="3644681133"/>
                    </a:ext>
                  </a:extLst>
                </a:gridCol>
                <a:gridCol w="1342233">
                  <a:extLst>
                    <a:ext uri="{9D8B030D-6E8A-4147-A177-3AD203B41FA5}">
                      <a16:colId xmlns:a16="http://schemas.microsoft.com/office/drawing/2014/main" val="1579764421"/>
                    </a:ext>
                  </a:extLst>
                </a:gridCol>
              </a:tblGrid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신규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26765"/>
                  </a:ext>
                </a:extLst>
              </a:tr>
              <a:tr h="45665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46928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가나다라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0676"/>
                  </a:ext>
                </a:extLst>
              </a:tr>
              <a:tr h="3813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</a:t>
                      </a:r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571224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242191" y="4584273"/>
            <a:ext cx="2083996" cy="312608"/>
          </a:xfrm>
          <a:prstGeom prst="rect">
            <a:avLst/>
          </a:prstGeom>
          <a:solidFill>
            <a:srgbClr val="C00000">
              <a:alpha val="10000"/>
            </a:srgbClr>
          </a:solidFill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 화면도 별도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UI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설계 필요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29" name="타원형 설명선 28">
            <a:extLst>
              <a:ext uri="{FF2B5EF4-FFF2-40B4-BE49-F238E27FC236}">
                <a16:creationId xmlns:a16="http://schemas.microsoft.com/office/drawing/2014/main" id="{497C47B7-91DC-4840-A90A-17268173C9A6}"/>
              </a:ext>
            </a:extLst>
          </p:cNvPr>
          <p:cNvSpPr/>
          <p:nvPr/>
        </p:nvSpPr>
        <p:spPr>
          <a:xfrm>
            <a:off x="5439304" y="450260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FBC59D7-6BB4-4D7C-97D4-3F45CA0B1A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48906" y="5864276"/>
            <a:ext cx="161925" cy="17145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91D75689-4DA4-4859-B5E7-C9177684B7AF}"/>
              </a:ext>
            </a:extLst>
          </p:cNvPr>
          <p:cNvSpPr/>
          <p:nvPr/>
        </p:nvSpPr>
        <p:spPr>
          <a:xfrm>
            <a:off x="395958" y="1735331"/>
            <a:ext cx="121105" cy="117239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R="0" algn="ctr" defTabSz="914400" rtl="0" eaLnBrk="1" fontAlgn="base" latinLnBrk="1" hangingPunct="1">
              <a:lnSpc>
                <a:spcPts val="700"/>
              </a:lnSpc>
              <a:spcBef>
                <a:spcPct val="0"/>
              </a:spcBef>
              <a:spcAft>
                <a:spcPct val="30000"/>
              </a:spcAft>
              <a:buClrTx/>
              <a:buSzPct val="120000"/>
              <a:buFont typeface="Wingdings" pitchFamily="2" charset="2"/>
              <a:buNone/>
            </a:pPr>
            <a:endParaRPr kumimoji="0" lang="en-US" altLang="ko-KR" sz="8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3" name="타원형 설명선 28">
            <a:extLst>
              <a:ext uri="{FF2B5EF4-FFF2-40B4-BE49-F238E27FC236}">
                <a16:creationId xmlns:a16="http://schemas.microsoft.com/office/drawing/2014/main" id="{42B1DCFD-4D3C-455C-BEEF-C60722E726F3}"/>
              </a:ext>
            </a:extLst>
          </p:cNvPr>
          <p:cNvSpPr/>
          <p:nvPr/>
        </p:nvSpPr>
        <p:spPr>
          <a:xfrm>
            <a:off x="242191" y="1498258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4" name="Button">
            <a:extLst>
              <a:ext uri="{FF2B5EF4-FFF2-40B4-BE49-F238E27FC236}">
                <a16:creationId xmlns:a16="http://schemas.microsoft.com/office/drawing/2014/main" id="{442755A4-8CA2-47DA-A861-7D8C086B2A5D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7105768" y="915208"/>
            <a:ext cx="631385" cy="216000"/>
          </a:xfrm>
          <a:prstGeom prst="roundRect">
            <a:avLst/>
          </a:prstGeom>
          <a:solidFill>
            <a:srgbClr val="AC75D5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삭제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5" name="타원형 설명선 28">
            <a:extLst>
              <a:ext uri="{FF2B5EF4-FFF2-40B4-BE49-F238E27FC236}">
                <a16:creationId xmlns:a16="http://schemas.microsoft.com/office/drawing/2014/main" id="{B65BEC25-2572-46A3-B3A4-21A9D984E0EC}"/>
              </a:ext>
            </a:extLst>
          </p:cNvPr>
          <p:cNvSpPr/>
          <p:nvPr/>
        </p:nvSpPr>
        <p:spPr>
          <a:xfrm>
            <a:off x="6162346" y="4469872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6" name="Button">
            <a:extLst>
              <a:ext uri="{FF2B5EF4-FFF2-40B4-BE49-F238E27FC236}">
                <a16:creationId xmlns:a16="http://schemas.microsoft.com/office/drawing/2014/main" id="{DA2E77AC-583A-44AD-95A4-F43B95CE7F0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338424" y="4716577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9" name="타원형 설명선 28">
            <a:extLst>
              <a:ext uri="{FF2B5EF4-FFF2-40B4-BE49-F238E27FC236}">
                <a16:creationId xmlns:a16="http://schemas.microsoft.com/office/drawing/2014/main" id="{77C75355-A93A-40F7-B027-ADFC56948D5A}"/>
              </a:ext>
            </a:extLst>
          </p:cNvPr>
          <p:cNvSpPr/>
          <p:nvPr/>
        </p:nvSpPr>
        <p:spPr>
          <a:xfrm>
            <a:off x="6871238" y="662489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384CC363-2099-4097-9774-F3460B447C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2577" y="2448502"/>
            <a:ext cx="264782" cy="207532"/>
          </a:xfrm>
          <a:prstGeom prst="rect">
            <a:avLst/>
          </a:prstGeom>
        </p:spPr>
      </p:pic>
      <p:sp>
        <p:nvSpPr>
          <p:cNvPr id="40" name="타원형 설명선 28">
            <a:extLst>
              <a:ext uri="{FF2B5EF4-FFF2-40B4-BE49-F238E27FC236}">
                <a16:creationId xmlns:a16="http://schemas.microsoft.com/office/drawing/2014/main" id="{F13563C3-25FD-4706-8D83-BFBA9AE8DCAF}"/>
              </a:ext>
            </a:extLst>
          </p:cNvPr>
          <p:cNvSpPr/>
          <p:nvPr/>
        </p:nvSpPr>
        <p:spPr>
          <a:xfrm>
            <a:off x="2027516" y="2346346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5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graphicFrame>
        <p:nvGraphicFramePr>
          <p:cNvPr id="38" name="표 37">
            <a:extLst>
              <a:ext uri="{FF2B5EF4-FFF2-40B4-BE49-F238E27FC236}">
                <a16:creationId xmlns:a16="http://schemas.microsoft.com/office/drawing/2014/main" id="{38F4A33C-8898-42C1-89DC-4E5C16B9AD9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59527" y="5626320"/>
          <a:ext cx="3711987" cy="8379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49">
                  <a:extLst>
                    <a:ext uri="{9D8B030D-6E8A-4147-A177-3AD203B41FA5}">
                      <a16:colId xmlns:a16="http://schemas.microsoft.com/office/drawing/2014/main" val="3644681133"/>
                    </a:ext>
                  </a:extLst>
                </a:gridCol>
                <a:gridCol w="3434538">
                  <a:extLst>
                    <a:ext uri="{9D8B030D-6E8A-4147-A177-3AD203B41FA5}">
                      <a16:colId xmlns:a16="http://schemas.microsoft.com/office/drawing/2014/main" val="1579764421"/>
                    </a:ext>
                  </a:extLst>
                </a:gridCol>
              </a:tblGrid>
              <a:tr h="381315">
                <a:tc>
                  <a:txBody>
                    <a:bodyPr/>
                    <a:lstStyle/>
                    <a:p>
                      <a:pPr algn="ctr" latinLnBrk="1"/>
                      <a:endParaRPr lang="ko-KR" altLang="en-US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b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7226765"/>
                  </a:ext>
                </a:extLst>
              </a:tr>
              <a:tr h="456658">
                <a:tc>
                  <a:txBody>
                    <a:bodyPr/>
                    <a:lstStyle/>
                    <a:p>
                      <a:pPr algn="ctr" latinLnBrk="1"/>
                      <a:endParaRPr lang="en-US" altLang="ko-KR" sz="800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전자증빙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8846928"/>
                  </a:ext>
                </a:extLst>
              </a:tr>
            </a:tbl>
          </a:graphicData>
        </a:graphic>
      </p:graphicFrame>
      <p:sp>
        <p:nvSpPr>
          <p:cNvPr id="41" name="직사각형 40">
            <a:extLst>
              <a:ext uri="{FF2B5EF4-FFF2-40B4-BE49-F238E27FC236}">
                <a16:creationId xmlns:a16="http://schemas.microsoft.com/office/drawing/2014/main" id="{8B2961F1-B628-4047-89F3-D2A27498BA9C}"/>
              </a:ext>
            </a:extLst>
          </p:cNvPr>
          <p:cNvSpPr/>
          <p:nvPr/>
        </p:nvSpPr>
        <p:spPr>
          <a:xfrm>
            <a:off x="3638207" y="5310927"/>
            <a:ext cx="3971515" cy="16856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035F473-F4EC-4CF1-B86A-239D1A916190}"/>
              </a:ext>
            </a:extLst>
          </p:cNvPr>
          <p:cNvSpPr txBox="1"/>
          <p:nvPr/>
        </p:nvSpPr>
        <p:spPr>
          <a:xfrm>
            <a:off x="3652577" y="5372141"/>
            <a:ext cx="2094778" cy="2308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900" b="1" dirty="0">
                <a:latin typeface="+mn-ea"/>
                <a:ea typeface="+mn-ea"/>
              </a:rPr>
              <a:t>연계 시스템 정보 항목 추가</a:t>
            </a:r>
          </a:p>
        </p:txBody>
      </p:sp>
      <p:sp>
        <p:nvSpPr>
          <p:cNvPr id="44" name="Button">
            <a:extLst>
              <a:ext uri="{FF2B5EF4-FFF2-40B4-BE49-F238E27FC236}">
                <a16:creationId xmlns:a16="http://schemas.microsoft.com/office/drawing/2014/main" id="{BC92F608-1A1E-4D94-BAB2-3BAA80DE48C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818732" y="6619310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1645E4C7-98E8-4A69-96CB-F62CFB2B6E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0065" y="5755659"/>
            <a:ext cx="264782" cy="20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11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시스템 관리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시스템 관리 상세화면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 dirty="0"/>
          </a:p>
        </p:txBody>
      </p:sp>
      <p:graphicFrame>
        <p:nvGraphicFramePr>
          <p:cNvPr id="42" name="Group 57"/>
          <p:cNvGraphicFramePr>
            <a:graphicFrameLocks noGrp="1"/>
          </p:cNvGraphicFramePr>
          <p:nvPr>
            <p:extLst/>
          </p:nvPr>
        </p:nvGraphicFramePr>
        <p:xfrm>
          <a:off x="8042030" y="390778"/>
          <a:ext cx="2254250" cy="249248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 권한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Description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추가 클릭 시 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1row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가 생성되도록</a:t>
                      </a: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1row </a:t>
                      </a: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추가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버튼을 </a:t>
                      </a:r>
                      <a:r>
                        <a:rPr lang="ko-KR" altLang="en-US" sz="800" b="0" i="0" u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클릭시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Editable 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변경</a:t>
                      </a:r>
                      <a:endParaRPr lang="en-US" altLang="ko-KR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및 버튼 구성 변경 </a:t>
                      </a:r>
                      <a:r>
                        <a:rPr lang="en-US" altLang="ko-KR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보라색 버튼</a:t>
                      </a:r>
                      <a:r>
                        <a:rPr lang="en-US" altLang="ko-KR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800" b="0" i="0" u="none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저장 버튼 </a:t>
                      </a:r>
                      <a:r>
                        <a:rPr lang="ko-KR" altLang="en-US" sz="800" b="0" i="0" u="none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클릭시</a:t>
                      </a:r>
                      <a:r>
                        <a:rPr lang="ko-KR" altLang="en-US" sz="800" b="0" i="0" u="none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현재 작성 되어있는 내역을 저장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클릭 시 해당 </a:t>
                      </a:r>
                      <a:r>
                        <a:rPr lang="en-US" altLang="ko-KR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row </a:t>
                      </a:r>
                      <a:r>
                        <a:rPr lang="ko-KR" altLang="en-US" sz="800" b="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는 삭제</a:t>
                      </a:r>
                      <a:endParaRPr lang="en-US" altLang="ko-KR" sz="800" b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초록색 셀은 </a:t>
                      </a:r>
                      <a:r>
                        <a:rPr lang="en-US" altLang="ko-KR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Default </a:t>
                      </a:r>
                      <a:r>
                        <a:rPr lang="ko-KR" altLang="en-US" sz="800" b="0" baseline="0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en-US" altLang="ko-KR" sz="800" b="0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b="1" baseline="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62" name="Group 57"/>
          <p:cNvGraphicFramePr>
            <a:graphicFrameLocks noGrp="1"/>
          </p:cNvGraphicFramePr>
          <p:nvPr>
            <p:extLst/>
          </p:nvPr>
        </p:nvGraphicFramePr>
        <p:xfrm>
          <a:off x="8042030" y="4878561"/>
          <a:ext cx="2254250" cy="1627393"/>
        </p:xfrm>
        <a:graphic>
          <a:graphicData uri="http://schemas.openxmlformats.org/drawingml/2006/table">
            <a:tbl>
              <a:tblPr>
                <a:effectLst/>
              </a:tblPr>
              <a:tblGrid>
                <a:gridCol w="23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9175">
                <a:tc gridSpan="2">
                  <a:txBody>
                    <a:bodyPr/>
                    <a:lstStyle/>
                    <a:p>
                      <a:pPr marL="85725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비고</a:t>
                      </a:r>
                      <a:endParaRPr kumimoji="1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18000" marR="18000" marT="18000" marB="18000" horzOverflow="overflow">
                    <a:lnL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추가를 편하게 할 수 있는 방법은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=&gt; </a:t>
                      </a: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보안 포탈 확인하기</a:t>
                      </a:r>
                      <a:endParaRPr lang="en-US" altLang="ko-KR" sz="800" b="0" baseline="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16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계정 정보는 클릭해서 보여주기</a:t>
                      </a:r>
                      <a:r>
                        <a:rPr lang="en-US" altLang="ko-KR" sz="800" b="0" baseline="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버튼 누르기 전에는 일반 텍스트로 표현</a:t>
                      </a: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자산 정보에서 추가 될 내역은 </a:t>
                      </a:r>
                      <a:r>
                        <a:rPr kumimoji="0" lang="en-US" altLang="ko-KR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타입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NW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망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서버위치 정도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?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389070"/>
                  </a:ext>
                </a:extLst>
              </a:tr>
              <a:tr h="229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18004" marR="18004" marT="17995" marB="17995" anchor="ctr" horzOverflow="overflow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631801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821AB12C-318B-427F-AF58-D69512BB6F4C}"/>
              </a:ext>
            </a:extLst>
          </p:cNvPr>
          <p:cNvSpPr txBox="1"/>
          <p:nvPr/>
        </p:nvSpPr>
        <p:spPr>
          <a:xfrm>
            <a:off x="251942" y="1502033"/>
            <a:ext cx="20947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1400" b="1" dirty="0">
                <a:latin typeface="+mn-ea"/>
                <a:ea typeface="+mn-ea"/>
              </a:rPr>
              <a:t>자산 정보</a:t>
            </a:r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123EF35-C97F-405B-8C62-9A37FD654F8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07382" y="1998241"/>
          <a:ext cx="7433390" cy="3445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6550">
                  <a:extLst>
                    <a:ext uri="{9D8B030D-6E8A-4147-A177-3AD203B41FA5}">
                      <a16:colId xmlns:a16="http://schemas.microsoft.com/office/drawing/2014/main" val="994340061"/>
                    </a:ext>
                  </a:extLst>
                </a:gridCol>
                <a:gridCol w="467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599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8139">
                  <a:extLst>
                    <a:ext uri="{9D8B030D-6E8A-4147-A177-3AD203B41FA5}">
                      <a16:colId xmlns:a16="http://schemas.microsoft.com/office/drawing/2014/main" val="4053181160"/>
                    </a:ext>
                  </a:extLst>
                </a:gridCol>
                <a:gridCol w="4028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28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028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54176">
                  <a:extLst>
                    <a:ext uri="{9D8B030D-6E8A-4147-A177-3AD203B41FA5}">
                      <a16:colId xmlns:a16="http://schemas.microsoft.com/office/drawing/2014/main" val="3781042347"/>
                    </a:ext>
                  </a:extLst>
                </a:gridCol>
                <a:gridCol w="372154">
                  <a:extLst>
                    <a:ext uri="{9D8B030D-6E8A-4147-A177-3AD203B41FA5}">
                      <a16:colId xmlns:a16="http://schemas.microsoft.com/office/drawing/2014/main" val="3366524864"/>
                    </a:ext>
                  </a:extLst>
                </a:gridCol>
                <a:gridCol w="463165">
                  <a:extLst>
                    <a:ext uri="{9D8B030D-6E8A-4147-A177-3AD203B41FA5}">
                      <a16:colId xmlns:a16="http://schemas.microsoft.com/office/drawing/2014/main" val="194742477"/>
                    </a:ext>
                  </a:extLst>
                </a:gridCol>
                <a:gridCol w="463165">
                  <a:extLst>
                    <a:ext uri="{9D8B030D-6E8A-4147-A177-3AD203B41FA5}">
                      <a16:colId xmlns:a16="http://schemas.microsoft.com/office/drawing/2014/main" val="2373376619"/>
                    </a:ext>
                  </a:extLst>
                </a:gridCol>
                <a:gridCol w="463165">
                  <a:extLst>
                    <a:ext uri="{9D8B030D-6E8A-4147-A177-3AD203B41FA5}">
                      <a16:colId xmlns:a16="http://schemas.microsoft.com/office/drawing/2014/main" val="753856748"/>
                    </a:ext>
                  </a:extLst>
                </a:gridCol>
                <a:gridCol w="463165">
                  <a:extLst>
                    <a:ext uri="{9D8B030D-6E8A-4147-A177-3AD203B41FA5}">
                      <a16:colId xmlns:a16="http://schemas.microsoft.com/office/drawing/2014/main" val="290740062"/>
                    </a:ext>
                  </a:extLst>
                </a:gridCol>
                <a:gridCol w="463165">
                  <a:extLst>
                    <a:ext uri="{9D8B030D-6E8A-4147-A177-3AD203B41FA5}">
                      <a16:colId xmlns:a16="http://schemas.microsoft.com/office/drawing/2014/main" val="3628168865"/>
                    </a:ext>
                  </a:extLst>
                </a:gridCol>
                <a:gridCol w="463165">
                  <a:extLst>
                    <a:ext uri="{9D8B030D-6E8A-4147-A177-3AD203B41FA5}">
                      <a16:colId xmlns:a16="http://schemas.microsoft.com/office/drawing/2014/main" val="420170821"/>
                    </a:ext>
                  </a:extLst>
                </a:gridCol>
                <a:gridCol w="463165">
                  <a:extLst>
                    <a:ext uri="{9D8B030D-6E8A-4147-A177-3AD203B41FA5}">
                      <a16:colId xmlns:a16="http://schemas.microsoft.com/office/drawing/2014/main" val="1815143808"/>
                    </a:ext>
                  </a:extLst>
                </a:gridCol>
              </a:tblGrid>
              <a:tr h="381768"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서비스명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사용용도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hostname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NAT</a:t>
                      </a: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OS Version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Memory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Cpu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Disk(GB)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SAN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(NAS)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서버</a:t>
                      </a: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Type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Web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Was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전자결재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SKT-APRVPAP1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150.19.1.165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windows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 Std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32GB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4core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C: 100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On-Prem.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VM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VM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Lotus Domino 9.0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전자결재</a:t>
                      </a:r>
                    </a:p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개발</a:t>
                      </a:r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SKT-APRVPAP1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150.19.1.165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150.19.1.1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windows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2016 Std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32GB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4core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C: 100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On-Prem.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VM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Cloud VM</a:t>
                      </a:r>
                    </a:p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783092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Lotus Domino 9.0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전자증빙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운영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SKT-NEACCPWEB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150.x.x.x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150.x.x.x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RHEL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7.x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16GB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4Core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3000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VM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Apache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Tomcat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MariaDB 10.0.0.1</a:t>
                      </a:r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768"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en-US" altLang="ko-KR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Button">
            <a:extLst>
              <a:ext uri="{FF2B5EF4-FFF2-40B4-BE49-F238E27FC236}">
                <a16:creationId xmlns:a16="http://schemas.microsoft.com/office/drawing/2014/main" id="{9856DFE0-F3BB-45A5-B6AF-EA3D310E18C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7121035" y="5567174"/>
            <a:ext cx="631385" cy="216000"/>
          </a:xfrm>
          <a:prstGeom prst="roundRect">
            <a:avLst/>
          </a:prstGeom>
          <a:solidFill>
            <a:srgbClr val="FF0000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수정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5" name="Button">
            <a:extLst>
              <a:ext uri="{FF2B5EF4-FFF2-40B4-BE49-F238E27FC236}">
                <a16:creationId xmlns:a16="http://schemas.microsoft.com/office/drawing/2014/main" id="{0679A58F-FFB5-40DB-9B6F-2536EF01377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109387" y="6034618"/>
            <a:ext cx="631385" cy="216000"/>
          </a:xfrm>
          <a:prstGeom prst="roundRect">
            <a:avLst/>
          </a:prstGeom>
          <a:solidFill>
            <a:srgbClr val="AC75D5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저장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6" name="타원형 설명선 28">
            <a:extLst>
              <a:ext uri="{FF2B5EF4-FFF2-40B4-BE49-F238E27FC236}">
                <a16:creationId xmlns:a16="http://schemas.microsoft.com/office/drawing/2014/main" id="{6DDA2DF1-8AC9-4DBE-AC95-811FC9E4833B}"/>
              </a:ext>
            </a:extLst>
          </p:cNvPr>
          <p:cNvSpPr/>
          <p:nvPr/>
        </p:nvSpPr>
        <p:spPr>
          <a:xfrm>
            <a:off x="6436329" y="5813669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02283" y="4229954"/>
            <a:ext cx="1293997" cy="554463"/>
          </a:xfrm>
          <a:prstGeom prst="rect">
            <a:avLst/>
          </a:prstGeom>
          <a:solidFill>
            <a:srgbClr val="AC75D5">
              <a:alpha val="10000"/>
            </a:srgbClr>
          </a:solidFill>
          <a:ln w="19050">
            <a:solidFill>
              <a:srgbClr val="AC75D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자산 정보 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Write,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관리자</a:t>
            </a:r>
            <a:r>
              <a:rPr lang="en-US" altLang="ko-KR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: </a:t>
            </a:r>
            <a:r>
              <a:rPr lang="ko-KR" altLang="en-US" sz="1000" b="1" dirty="0">
                <a:solidFill>
                  <a:srgbClr val="336699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신희승</a:t>
            </a:r>
            <a:endParaRPr lang="en-US" altLang="ko-KR" sz="1000" b="1" dirty="0">
              <a:solidFill>
                <a:srgbClr val="336699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9" name="타원형 설명선 28">
            <a:extLst>
              <a:ext uri="{FF2B5EF4-FFF2-40B4-BE49-F238E27FC236}">
                <a16:creationId xmlns:a16="http://schemas.microsoft.com/office/drawing/2014/main" id="{995D53DC-4BCC-4068-B67C-C364586818DD}"/>
              </a:ext>
            </a:extLst>
          </p:cNvPr>
          <p:cNvSpPr/>
          <p:nvPr/>
        </p:nvSpPr>
        <p:spPr>
          <a:xfrm>
            <a:off x="7037534" y="5389919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21" name="타원형 설명선 28">
            <a:extLst>
              <a:ext uri="{FF2B5EF4-FFF2-40B4-BE49-F238E27FC236}">
                <a16:creationId xmlns:a16="http://schemas.microsoft.com/office/drawing/2014/main" id="{478555CB-A432-4CBD-890B-E9C3BED8DA08}"/>
              </a:ext>
            </a:extLst>
          </p:cNvPr>
          <p:cNvSpPr/>
          <p:nvPr/>
        </p:nvSpPr>
        <p:spPr>
          <a:xfrm>
            <a:off x="7076280" y="5807639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E9F1182-6857-4A91-BF27-478EA893B7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197" y="2808222"/>
            <a:ext cx="155864" cy="15586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B9A63ED-C39D-4ACF-894C-65E8A9BC65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217" y="3634159"/>
            <a:ext cx="155864" cy="15586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8A610F77-0540-42B4-9259-81C346DAA7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217" y="4233528"/>
            <a:ext cx="155864" cy="155864"/>
          </a:xfrm>
          <a:prstGeom prst="rect">
            <a:avLst/>
          </a:prstGeom>
        </p:spPr>
      </p:pic>
      <p:sp>
        <p:nvSpPr>
          <p:cNvPr id="27" name="타원형 설명선 28">
            <a:extLst>
              <a:ext uri="{FF2B5EF4-FFF2-40B4-BE49-F238E27FC236}">
                <a16:creationId xmlns:a16="http://schemas.microsoft.com/office/drawing/2014/main" id="{AF0302AF-2F53-47AF-B423-1421B8BD0593}"/>
              </a:ext>
            </a:extLst>
          </p:cNvPr>
          <p:cNvSpPr/>
          <p:nvPr/>
        </p:nvSpPr>
        <p:spPr>
          <a:xfrm>
            <a:off x="7147528" y="4138757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2" name="타원형 설명선 28">
            <a:extLst>
              <a:ext uri="{FF2B5EF4-FFF2-40B4-BE49-F238E27FC236}">
                <a16:creationId xmlns:a16="http://schemas.microsoft.com/office/drawing/2014/main" id="{79DFA747-90E2-484B-B7D0-AA5539661E3F}"/>
              </a:ext>
            </a:extLst>
          </p:cNvPr>
          <p:cNvSpPr/>
          <p:nvPr/>
        </p:nvSpPr>
        <p:spPr>
          <a:xfrm>
            <a:off x="5608019" y="5824450"/>
            <a:ext cx="183315" cy="182394"/>
          </a:xfrm>
          <a:prstGeom prst="wedgeEllipseCallout">
            <a:avLst>
              <a:gd name="adj1" fmla="val 37621"/>
              <a:gd name="adj2" fmla="val 58583"/>
            </a:avLst>
          </a:prstGeom>
          <a:solidFill>
            <a:srgbClr val="C00000"/>
          </a:solidFill>
          <a:ln w="3175">
            <a:noFill/>
          </a:ln>
          <a:effectLst>
            <a:outerShdw dist="127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algn="ctr" latinLnBrk="0"/>
            <a:r>
              <a:rPr lang="en-US" altLang="ko-KR" sz="800" b="1" dirty="0">
                <a:solidFill>
                  <a:schemeClr val="bg1"/>
                </a:solidFill>
                <a:latin typeface="+mn-ea"/>
                <a:cs typeface="Segoe UI" panose="020B0502040204020203" pitchFamily="34" charset="0"/>
              </a:rPr>
              <a:t>4</a:t>
            </a:r>
            <a:endParaRPr lang="ko-KR" altLang="en-US" sz="800" b="1" dirty="0">
              <a:solidFill>
                <a:schemeClr val="bg1"/>
              </a:solidFill>
              <a:latin typeface="+mn-ea"/>
              <a:cs typeface="Segoe UI" panose="020B0502040204020203" pitchFamily="34" charset="0"/>
            </a:endParaRPr>
          </a:p>
        </p:txBody>
      </p:sp>
      <p:sp>
        <p:nvSpPr>
          <p:cNvPr id="34" name="Button">
            <a:extLst>
              <a:ext uri="{FF2B5EF4-FFF2-40B4-BE49-F238E27FC236}">
                <a16:creationId xmlns:a16="http://schemas.microsoft.com/office/drawing/2014/main" id="{38E12BE0-58DE-485E-99C6-5FAD564DA7A4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06149" y="6040648"/>
            <a:ext cx="631385" cy="216000"/>
          </a:xfrm>
          <a:prstGeom prst="roundRect">
            <a:avLst/>
          </a:prstGeom>
          <a:solidFill>
            <a:srgbClr val="AC75D5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열 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35" name="Button">
            <a:extLst>
              <a:ext uri="{FF2B5EF4-FFF2-40B4-BE49-F238E27FC236}">
                <a16:creationId xmlns:a16="http://schemas.microsoft.com/office/drawing/2014/main" id="{39434F6D-CC07-48FC-BF54-042D7C9C1A8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681528" y="6040648"/>
            <a:ext cx="631385" cy="216000"/>
          </a:xfrm>
          <a:prstGeom prst="roundRect">
            <a:avLst/>
          </a:prstGeom>
          <a:solidFill>
            <a:srgbClr val="AC75D5"/>
          </a:solidFill>
          <a:ln w="3175">
            <a:solidFill>
              <a:schemeClr val="bg1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h="317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45720" bIns="45720" rtlCol="0" anchor="ctr"/>
          <a:lstStyle/>
          <a:p>
            <a:pPr algn="ctr" latinLnBrk="0"/>
            <a:r>
              <a:rPr lang="ko-KR" altLang="en-US" sz="900" b="1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행 추가</a:t>
            </a:r>
            <a:endParaRPr lang="en-US" sz="9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5245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MARTRESIZEANCHORS" val="Absolute,None,Absolute,None"/>
</p:tagLst>
</file>

<file path=ppt/theme/theme1.xml><?xml version="1.0" encoding="utf-8"?>
<a:theme xmlns:a="http://schemas.openxmlformats.org/drawingml/2006/main" name="표준 양식_1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80000" tIns="144000" rIns="180000" bIns="14400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+mn-ea"/>
            <a:ea typeface="+mn-ea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400" b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ea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4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FF00"/>
      </a:dk2>
      <a:lt2>
        <a:srgbClr val="FF0000"/>
      </a:lt2>
      <a:accent1>
        <a:srgbClr val="0000FF"/>
      </a:accent1>
      <a:accent2>
        <a:srgbClr val="00FFFF"/>
      </a:accent2>
      <a:accent3>
        <a:srgbClr val="FFFFFF"/>
      </a:accent3>
      <a:accent4>
        <a:srgbClr val="000000"/>
      </a:accent4>
      <a:accent5>
        <a:srgbClr val="AAAAFF"/>
      </a:accent5>
      <a:accent6>
        <a:srgbClr val="00E7E7"/>
      </a:accent6>
      <a:hlink>
        <a:srgbClr val="FF00FF"/>
      </a:hlink>
      <a:folHlink>
        <a:srgbClr val="FFFF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1"/>
          </a:solidFill>
          <a:prstDash val="solid"/>
        </a:ln>
      </a:spPr>
      <a:bodyPr rtlCol="0" anchor="ctr"/>
      <a:lstStyle>
        <a:defPPr algn="ctr" latinLnBrk="0">
          <a:defRPr sz="700">
            <a:solidFill>
              <a:srgbClr val="000000"/>
            </a:solidFill>
            <a:latin typeface="+mn-ea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800" dirty="0" err="1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>
            <a:alpha val="10000"/>
          </a:srgbClr>
        </a:solidFill>
        <a:ln w="19050">
          <a:solidFill>
            <a:srgbClr val="C00000"/>
          </a:solidFill>
          <a:prstDash val="sysDash"/>
        </a:ln>
      </a:spPr>
      <a:bodyPr rtlCol="0" anchor="ctr"/>
      <a:lstStyle>
        <a:defPPr algn="ctr" latinLnBrk="0">
          <a:defRPr sz="700">
            <a:solidFill>
              <a:srgbClr val="000000"/>
            </a:solidFill>
            <a:latin typeface="+mn-ea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800" dirty="0" err="1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디자인 사용자 지정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1_표준 양식_1">
  <a:themeElements>
    <a:clrScheme name="1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사용자 지정 1">
      <a:majorFont>
        <a:latin typeface="Moebius"/>
        <a:ea typeface="맑은 고딕"/>
        <a:cs typeface=""/>
      </a:majorFont>
      <a:minorFont>
        <a:latin typeface="Moebius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180000" tIns="144000" rIns="180000" bIns="14400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+mn-ea"/>
            <a:ea typeface="+mn-ea"/>
            <a:cs typeface="Arial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0" rIns="1800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HY태고딕" pitchFamily="18" charset="-127"/>
            <a:cs typeface="Arials"/>
          </a:defRPr>
        </a:defPPr>
      </a:lstStyle>
    </a:lnDef>
    <a:txDef>
      <a:spPr bwMode="auto">
        <a:noFill/>
        <a:ln w="9525">
          <a:noFill/>
          <a:miter lim="800000"/>
          <a:headEnd/>
          <a:tailEnd/>
        </a:ln>
      </a:spPr>
      <a:bodyPr vert="horz" wrap="square" lIns="91440" tIns="45720" rIns="91440" bIns="45720" numCol="1" rtlCol="0" anchor="t" anchorCtr="0" compatLnSpc="1">
        <a:prstTxWarp prst="textNoShape">
          <a:avLst/>
        </a:prstTxWarp>
        <a:spAutoFit/>
      </a:bodyPr>
      <a:lstStyle>
        <a:defPPr marL="179388" marR="0" indent="-179388" algn="l" defTabSz="914400" rtl="0" eaLnBrk="0" fontAlgn="base" latinLnBrk="1" hangingPunct="0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70000"/>
          <a:buFont typeface="Wingdings" pitchFamily="2" charset="2"/>
          <a:buNone/>
          <a:tabLst/>
          <a:defRPr kumimoji="1" sz="1400" b="1" i="0" u="none" strike="noStrike" kern="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n-ea"/>
            <a:ea typeface="+mn-ea"/>
          </a:defRPr>
        </a:defPPr>
      </a:lstStyle>
    </a:txDef>
  </a:objectDefaults>
  <a:extraClrSchemeLst>
    <a:extraClrScheme>
      <a:clrScheme name="1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2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0000">
            <a:alpha val="10000"/>
          </a:srgbClr>
        </a:solidFill>
        <a:ln w="19050">
          <a:solidFill>
            <a:srgbClr val="C00000"/>
          </a:solidFill>
          <a:prstDash val="sysDash"/>
        </a:ln>
      </a:spPr>
      <a:bodyPr rtlCol="0" anchor="ctr"/>
      <a:lstStyle>
        <a:defPPr algn="ctr" latinLnBrk="0">
          <a:defRPr sz="700">
            <a:solidFill>
              <a:srgbClr val="000000"/>
            </a:solidFill>
            <a:latin typeface="+mn-ea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800" dirty="0" err="1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2700">
          <a:solidFill>
            <a:schemeClr val="tx1"/>
          </a:solidFill>
          <a:prstDash val="solid"/>
        </a:ln>
      </a:spPr>
      <a:bodyPr rtlCol="0" anchor="ctr"/>
      <a:lstStyle>
        <a:defPPr algn="ctr" latinLnBrk="0">
          <a:defRPr sz="700">
            <a:solidFill>
              <a:srgbClr val="000000"/>
            </a:solidFill>
            <a:latin typeface="+mn-ea"/>
            <a:cs typeface="Segoe UI" panose="020B050204020402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800" dirty="0" err="1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새 문서" ma:contentTypeID="0x010100DDE54ABC382C4C279D5F1AC63495B9B5002F456C46A9775848BF1069C7737278A9" ma:contentTypeVersion="0" ma:contentTypeDescription="" ma:contentTypeScope="" ma:versionID="7283ac3f69554ea21da0829d0e7f5bac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bf572ca1a3438238f54f67c6d70ed61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ECMWriterXML" minOccurs="0"/>
                <xsd:element ref="ns1:ECMAuthorityXML" minOccurs="0"/>
                <xsd:element ref="ns1:ECMRefDoumentsXML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ECMWriterXML" ma:index="8" nillable="true" ma:displayName="편집권한" ma:description="" ma:internalName="ECMWriterXML">
      <xsd:simpleType>
        <xsd:restriction base="dms:Note"/>
      </xsd:simpleType>
    </xsd:element>
    <xsd:element name="ECMAuthorityXML" ma:index="9" nillable="true" ma:displayName="권한지정" ma:description="" ma:internalName="ECMAuthorityXML">
      <xsd:simpleType>
        <xsd:restriction base="dms:Note"/>
      </xsd:simpleType>
    </xsd:element>
    <xsd:element name="ECMRefDoumentsXML" ma:index="10" nillable="true" ma:displayName="관련문서링크" ma:description="" ma:internalName="ECMRefDoumentsXML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 ma:readOnly="true"/>
        <xsd:element ref="dc:title" minOccurs="0" maxOccurs="1" ma:index="7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CMWriterXML xmlns="http://schemas.microsoft.com/sharepoint/v3" xsi:nil="true"/>
    <ECMAuthorityXML xmlns="http://schemas.microsoft.com/sharepoint/v3" xsi:nil="true"/>
    <ECMRefDoumentsXML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7EA13DE-4130-45B1-907F-382BC29A05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B2FE637B-236E-46E1-83C2-52755590A537}">
  <ds:schemaRefs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sharepoint/v3"/>
    <ds:schemaRef ds:uri="http://purl.org/dc/dcmitype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표준%20양식_1</Template>
  <TotalTime>187786</TotalTime>
  <Pages>39</Pages>
  <Words>3456</Words>
  <Application>Microsoft Office PowerPoint</Application>
  <PresentationFormat>사용자 지정</PresentationFormat>
  <Paragraphs>1357</Paragraphs>
  <Slides>26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10</vt:i4>
      </vt:variant>
      <vt:variant>
        <vt:lpstr>슬라이드 제목</vt:lpstr>
      </vt:variant>
      <vt:variant>
        <vt:i4>26</vt:i4>
      </vt:variant>
    </vt:vector>
  </HeadingPairs>
  <TitlesOfParts>
    <vt:vector size="43" baseType="lpstr">
      <vt:lpstr>굴림</vt:lpstr>
      <vt:lpstr>나눔고딕</vt:lpstr>
      <vt:lpstr>맑은 고딕</vt:lpstr>
      <vt:lpstr>Arial</vt:lpstr>
      <vt:lpstr>Moebius</vt:lpstr>
      <vt:lpstr>Optima</vt:lpstr>
      <vt:lpstr>Wingdings</vt:lpstr>
      <vt:lpstr>표준 양식_1</vt:lpstr>
      <vt:lpstr>1_Office 테마</vt:lpstr>
      <vt:lpstr>1_디자인 사용자 지정</vt:lpstr>
      <vt:lpstr>디자인 사용자 지정</vt:lpstr>
      <vt:lpstr>Office 테마</vt:lpstr>
      <vt:lpstr>3_디자인 사용자 지정</vt:lpstr>
      <vt:lpstr>1_표준 양식_1</vt:lpstr>
      <vt:lpstr>2_Office 테마</vt:lpstr>
      <vt:lpstr>3_Office 테마</vt:lpstr>
      <vt:lpstr>4_Office 테마</vt:lpstr>
      <vt:lpstr>21년 운영자 Help 포탈(가칭) 구축 UI설계서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SKTelecom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제목을 입력하십시오</dc:title>
  <dc:creator>Customer</dc:creator>
  <cp:lastModifiedBy>채민호님/인트라넷</cp:lastModifiedBy>
  <cp:revision>2357</cp:revision>
  <cp:lastPrinted>2015-06-04T05:50:32Z</cp:lastPrinted>
  <dcterms:created xsi:type="dcterms:W3CDTF">2010-03-12T03:48:05Z</dcterms:created>
  <dcterms:modified xsi:type="dcterms:W3CDTF">2021-05-10T06:07:04Z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0x010100DDE54ABC382C4C279D5F1AC63495B9B5002F456C46A9775848BF1069C7737278A9</vt:lpwstr>
  </property>
</Properties>
</file>